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9" r:id="rId3"/>
    <p:sldId id="263" r:id="rId4"/>
    <p:sldId id="294" r:id="rId5"/>
    <p:sldId id="260" r:id="rId6"/>
    <p:sldId id="259" r:id="rId7"/>
    <p:sldId id="261" r:id="rId8"/>
    <p:sldId id="258" r:id="rId9"/>
    <p:sldId id="296" r:id="rId10"/>
    <p:sldId id="264" r:id="rId11"/>
    <p:sldId id="265" r:id="rId12"/>
    <p:sldId id="295" r:id="rId13"/>
    <p:sldId id="267" r:id="rId14"/>
    <p:sldId id="271" r:id="rId15"/>
    <p:sldId id="270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97" r:id="rId26"/>
    <p:sldId id="288" r:id="rId27"/>
    <p:sldId id="289" r:id="rId28"/>
    <p:sldId id="282" r:id="rId29"/>
    <p:sldId id="283" r:id="rId30"/>
    <p:sldId id="284" r:id="rId31"/>
    <p:sldId id="285" r:id="rId32"/>
    <p:sldId id="286" r:id="rId33"/>
    <p:sldId id="300" r:id="rId34"/>
    <p:sldId id="298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1" autoAdjust="0"/>
    <p:restoredTop sz="94660"/>
  </p:normalViewPr>
  <p:slideViewPr>
    <p:cSldViewPr snapToGrid="0">
      <p:cViewPr>
        <p:scale>
          <a:sx n="60" d="100"/>
          <a:sy n="60" d="100"/>
        </p:scale>
        <p:origin x="9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5B342-1A05-4DE4-93CD-9084189F9AB5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E7F51-8797-45E7-9421-284456ED93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27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6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47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5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99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39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25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19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70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  <p:sp>
        <p:nvSpPr>
          <p:cNvPr id="5" name="Rounded Rectangle 4"/>
          <p:cNvSpPr/>
          <p:nvPr userDrawn="1"/>
        </p:nvSpPr>
        <p:spPr>
          <a:xfrm>
            <a:off x="116114" y="101600"/>
            <a:ext cx="11959772" cy="740229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207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75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072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F2115-7716-423C-B77F-EC30473D8AD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7AE01-CEEE-4C37-9738-F4CD24E48F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83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yotirmoyp.github.io/" TargetMode="External"/><Relationship Id="rId2" Type="http://schemas.openxmlformats.org/officeDocument/2006/relationships/hyperlink" Target="mailto:jyotirmoyp@iisc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hyperlink" Target="ppt_animation/001_10_visc_240.mp4" TargetMode="External"/><Relationship Id="rId7" Type="http://schemas.openxmlformats.org/officeDocument/2006/relationships/hyperlink" Target="ppt_animation/1_100_visc_240.mp4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hyperlink" Target="ppt_animation/001_100_visc_240.mp4" TargetMode="Externa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39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3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36.png"/><Relationship Id="rId5" Type="http://schemas.microsoft.com/office/2007/relationships/media" Target="../media/media7.mp4"/><Relationship Id="rId10" Type="http://schemas.openxmlformats.org/officeDocument/2006/relationships/image" Target="../media/image35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668379" y="1395663"/>
            <a:ext cx="8422105" cy="210151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212749" y="1607686"/>
            <a:ext cx="7315200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800" b="1" dirty="0" smtClean="0">
                <a:solidFill>
                  <a:schemeClr val="bg1"/>
                </a:solidFill>
              </a:rPr>
              <a:t>On survival and destruction of cratons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7854" y="3930752"/>
            <a:ext cx="8582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err="1" smtClean="0">
                <a:solidFill>
                  <a:srgbClr val="002060"/>
                </a:solidFill>
              </a:rPr>
              <a:t>Jyotirmoy</a:t>
            </a:r>
            <a:r>
              <a:rPr lang="en-IN" sz="2800" b="1" dirty="0" smtClean="0">
                <a:solidFill>
                  <a:srgbClr val="002060"/>
                </a:solidFill>
              </a:rPr>
              <a:t> Paul</a:t>
            </a:r>
          </a:p>
          <a:p>
            <a:pPr algn="ctr"/>
            <a:r>
              <a:rPr lang="en-IN" sz="2800" dirty="0" smtClean="0">
                <a:solidFill>
                  <a:srgbClr val="002060"/>
                </a:solidFill>
              </a:rPr>
              <a:t>Centre </a:t>
            </a:r>
            <a:r>
              <a:rPr lang="en-IN" sz="2800" dirty="0" smtClean="0">
                <a:solidFill>
                  <a:srgbClr val="002060"/>
                </a:solidFill>
              </a:rPr>
              <a:t>for Earth </a:t>
            </a:r>
            <a:r>
              <a:rPr lang="en-IN" sz="2800" dirty="0" smtClean="0">
                <a:solidFill>
                  <a:srgbClr val="002060"/>
                </a:solidFill>
              </a:rPr>
              <a:t>Science</a:t>
            </a:r>
            <a:endParaRPr lang="en-IN" sz="2800" dirty="0" smtClean="0">
              <a:solidFill>
                <a:srgbClr val="002060"/>
              </a:solidFill>
            </a:endParaRPr>
          </a:p>
          <a:p>
            <a:pPr algn="ctr"/>
            <a:r>
              <a:rPr lang="en-IN" sz="2800" dirty="0" smtClean="0">
                <a:solidFill>
                  <a:srgbClr val="002060"/>
                </a:solidFill>
              </a:rPr>
              <a:t>Indian Institute of </a:t>
            </a:r>
            <a:r>
              <a:rPr lang="en-IN" sz="2800" dirty="0" smtClean="0">
                <a:solidFill>
                  <a:srgbClr val="002060"/>
                </a:solidFill>
              </a:rPr>
              <a:t>Science</a:t>
            </a:r>
          </a:p>
          <a:p>
            <a:pPr algn="ctr"/>
            <a:r>
              <a:rPr lang="en-IN" sz="2800" dirty="0"/>
              <a:t>Email: </a:t>
            </a:r>
            <a:r>
              <a:rPr lang="en-IN" sz="2800" dirty="0" smtClean="0">
                <a:hlinkClick r:id="rId2"/>
              </a:rPr>
              <a:t>jyotirmoyp@iisc.ac.in</a:t>
            </a:r>
            <a:r>
              <a:rPr lang="en-IN" sz="2800" dirty="0" smtClean="0"/>
              <a:t> </a:t>
            </a:r>
            <a:endParaRPr lang="en-IN" sz="2800" dirty="0"/>
          </a:p>
          <a:p>
            <a:pPr algn="ctr"/>
            <a:r>
              <a:rPr lang="en-IN" sz="2800" dirty="0" smtClean="0">
                <a:hlinkClick r:id="rId3"/>
              </a:rPr>
              <a:t>https</a:t>
            </a:r>
            <a:r>
              <a:rPr lang="en-IN" sz="2800" dirty="0">
                <a:hlinkClick r:id="rId3"/>
              </a:rPr>
              <a:t>://jyotirmoyp.github.io</a:t>
            </a:r>
            <a:r>
              <a:rPr lang="en-IN" sz="2800" dirty="0"/>
              <a:t> </a:t>
            </a:r>
            <a:endParaRPr lang="en-IN" sz="2800" u="sng" dirty="0">
              <a:solidFill>
                <a:srgbClr val="0070C0"/>
              </a:solidFill>
            </a:endParaRPr>
          </a:p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37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733" y="166609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How lithosphere can be destroyed?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047" y="3790085"/>
            <a:ext cx="5927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Subduction: </a:t>
            </a:r>
            <a:r>
              <a:rPr lang="en-IN" sz="2800" dirty="0" smtClean="0"/>
              <a:t>primarily for oceanic lithosphere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" b="57976"/>
          <a:stretch/>
        </p:blipFill>
        <p:spPr>
          <a:xfrm>
            <a:off x="77284" y="1142097"/>
            <a:ext cx="5948688" cy="254758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2904714">
            <a:off x="2673666" y="2439416"/>
            <a:ext cx="1387413" cy="24072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t="56792" r="568" b="1184"/>
          <a:stretch/>
        </p:blipFill>
        <p:spPr>
          <a:xfrm>
            <a:off x="6108691" y="1142097"/>
            <a:ext cx="5948688" cy="2547588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>
            <a:off x="8924873" y="2725381"/>
            <a:ext cx="316324" cy="86627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Curved Right Arrow 14"/>
          <p:cNvSpPr/>
          <p:nvPr/>
        </p:nvSpPr>
        <p:spPr>
          <a:xfrm rot="1521037">
            <a:off x="4274961" y="2089214"/>
            <a:ext cx="1122713" cy="1428922"/>
          </a:xfrm>
          <a:prstGeom prst="curvedRightArrow">
            <a:avLst>
              <a:gd name="adj1" fmla="val 11340"/>
              <a:gd name="adj2" fmla="val 25325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42721" y="3789944"/>
            <a:ext cx="5880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Gravitational delamination: </a:t>
            </a:r>
            <a:r>
              <a:rPr lang="en-IN" sz="2800" dirty="0" smtClean="0"/>
              <a:t>for dense continental lithosphere/ thermal erosion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1460" y="5267552"/>
            <a:ext cx="602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002060"/>
                </a:solidFill>
              </a:rPr>
              <a:t>Convective erosion: </a:t>
            </a:r>
            <a:r>
              <a:rPr lang="en-IN" sz="2800" dirty="0" smtClean="0"/>
              <a:t>force exerted by underlying mantle at the base of the lithosphere</a:t>
            </a:r>
          </a:p>
        </p:txBody>
      </p:sp>
    </p:spTree>
    <p:extLst>
      <p:ext uri="{BB962C8B-B14F-4D97-AF65-F5344CB8AC3E}">
        <p14:creationId xmlns:p14="http://schemas.microsoft.com/office/powerpoint/2010/main" val="34988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703" y="184757"/>
            <a:ext cx="1146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Tectoshpere hypothesis: Overcoming the gravitational instability 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660" y="1086920"/>
            <a:ext cx="3375546" cy="156966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2060"/>
                </a:solidFill>
              </a:rPr>
              <a:t>Destruction mechanisms</a:t>
            </a:r>
          </a:p>
          <a:p>
            <a:pPr marL="342900" indent="-342900">
              <a:buAutoNum type="arabicPeriod"/>
            </a:pPr>
            <a:r>
              <a:rPr lang="en-IN" sz="2400" dirty="0" smtClean="0"/>
              <a:t>Subduction</a:t>
            </a:r>
          </a:p>
          <a:p>
            <a:pPr marL="342900" indent="-342900">
              <a:buAutoNum type="arabicPeriod"/>
            </a:pPr>
            <a:r>
              <a:rPr lang="en-IN" sz="2400" dirty="0" smtClean="0"/>
              <a:t>Delamination</a:t>
            </a:r>
          </a:p>
          <a:p>
            <a:pPr marL="342900" indent="-342900">
              <a:buAutoNum type="arabicPeriod"/>
            </a:pPr>
            <a:r>
              <a:rPr lang="en-IN" sz="2400" dirty="0" smtClean="0"/>
              <a:t>Convective erosion</a:t>
            </a:r>
            <a:endParaRPr lang="en-IN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7548" y="1705971"/>
            <a:ext cx="18970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1499" y="2955516"/>
            <a:ext cx="69876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 smtClean="0"/>
              <a:t>Cratons are made up of lighter elements that make them </a:t>
            </a:r>
            <a:r>
              <a:rPr lang="en-IN" sz="2800" b="1" i="1" dirty="0" smtClean="0">
                <a:solidFill>
                  <a:srgbClr val="FF0000"/>
                </a:solidFill>
              </a:rPr>
              <a:t>neutrally buoyant </a:t>
            </a:r>
            <a:r>
              <a:rPr lang="en-IN" sz="2800" i="1" dirty="0" smtClean="0"/>
              <a:t>and thus do not undergo delamination.</a:t>
            </a:r>
          </a:p>
          <a:p>
            <a:r>
              <a:rPr lang="en-IN" sz="2800" i="1" dirty="0" smtClean="0"/>
              <a:t>(Jordan, 1975, 1978)</a:t>
            </a:r>
            <a:endParaRPr lang="en-IN" sz="2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62" y="977738"/>
            <a:ext cx="4857750" cy="55530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70683" y="2088107"/>
            <a:ext cx="2226859" cy="2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149152" y="3863457"/>
            <a:ext cx="4952360" cy="2776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45660" y="4964311"/>
            <a:ext cx="5543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Only buoyancy can not protect cratons from convective erosion</a:t>
            </a:r>
            <a:endParaRPr lang="en-IN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1499" y="6116775"/>
            <a:ext cx="604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What else? Viscosity/ material strength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78007" y="6432822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err="1" smtClean="0">
                <a:solidFill>
                  <a:schemeClr val="tx1">
                    <a:lumMod val="65000"/>
                  </a:schemeClr>
                </a:solidFill>
              </a:rPr>
              <a:t>Lenardic</a:t>
            </a:r>
            <a:r>
              <a:rPr lang="en-IN" i="1" dirty="0" smtClean="0">
                <a:solidFill>
                  <a:schemeClr val="tx1">
                    <a:lumMod val="65000"/>
                  </a:schemeClr>
                </a:solidFill>
              </a:rPr>
              <a:t> and </a:t>
            </a:r>
            <a:r>
              <a:rPr lang="en-IN" i="1" dirty="0" err="1" smtClean="0">
                <a:solidFill>
                  <a:schemeClr val="tx1">
                    <a:lumMod val="65000"/>
                  </a:schemeClr>
                </a:solidFill>
              </a:rPr>
              <a:t>Moresi</a:t>
            </a:r>
            <a:r>
              <a:rPr lang="en-IN" i="1" dirty="0" smtClean="0">
                <a:solidFill>
                  <a:schemeClr val="tx1">
                    <a:lumMod val="65000"/>
                  </a:schemeClr>
                </a:solidFill>
              </a:rPr>
              <a:t>, 1999, GRL</a:t>
            </a:r>
            <a:endParaRPr lang="en-IN" i="1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0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2" t="45999"/>
          <a:stretch/>
        </p:blipFill>
        <p:spPr>
          <a:xfrm>
            <a:off x="109040" y="1101824"/>
            <a:ext cx="3939218" cy="4065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2" t="7912" r="33996" b="7165"/>
          <a:stretch/>
        </p:blipFill>
        <p:spPr>
          <a:xfrm>
            <a:off x="3934160" y="1113671"/>
            <a:ext cx="4122276" cy="4053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833" y="173558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Aim: Estimate of craton viscosity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2916" y="5194948"/>
            <a:ext cx="298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chemeClr val="bg2">
                    <a:lumMod val="75000"/>
                  </a:schemeClr>
                </a:solidFill>
              </a:rPr>
              <a:t>Yoshida, 2012, Tectonophysics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921" y="5473005"/>
            <a:ext cx="120720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Studies estimated craton viscosity in 2-D box model, 3-D regional models. But a complete understanding of craton evolution process and estimate of craton viscosity in a 3-D global mantle convection model is lacking.</a:t>
            </a: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t="4853" r="11812" b="4788"/>
          <a:stretch/>
        </p:blipFill>
        <p:spPr>
          <a:xfrm>
            <a:off x="7959989" y="1113671"/>
            <a:ext cx="3934961" cy="40536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3117" y="5179204"/>
            <a:ext cx="334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bg2">
                    <a:lumMod val="75000"/>
                  </a:schemeClr>
                </a:solidFill>
              </a:rPr>
              <a:t>Wang et al., 2018, Tectonophysics</a:t>
            </a:r>
            <a:endParaRPr lang="en-IN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63" y="1055423"/>
            <a:ext cx="9946105" cy="40332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637" y="190479"/>
            <a:ext cx="10644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Understanding viscosity from traction strain-rate relation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8333" y="5559083"/>
            <a:ext cx="91111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How does mantle traction deform lithosphere?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Does it vary with lithospheric thickness and viscosity?</a:t>
            </a:r>
          </a:p>
        </p:txBody>
      </p:sp>
    </p:spTree>
    <p:extLst>
      <p:ext uri="{BB962C8B-B14F-4D97-AF65-F5344CB8AC3E}">
        <p14:creationId xmlns:p14="http://schemas.microsoft.com/office/powerpoint/2010/main" val="284689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112" y="201159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Instantaneous convection modeling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186" y="895232"/>
            <a:ext cx="1081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FE code </a:t>
            </a:r>
            <a:r>
              <a:rPr lang="en-IN" sz="2800" dirty="0" err="1" smtClean="0"/>
              <a:t>CitcomS</a:t>
            </a:r>
            <a:r>
              <a:rPr lang="en-IN" sz="2800" dirty="0" smtClean="0"/>
              <a:t> to solve convection equations (</a:t>
            </a:r>
            <a:r>
              <a:rPr lang="en-IN" sz="2800" dirty="0" err="1" smtClean="0"/>
              <a:t>Zhong</a:t>
            </a:r>
            <a:r>
              <a:rPr lang="en-IN" sz="2800" dirty="0" smtClean="0"/>
              <a:t> et al., 2000).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8455" y="1625413"/>
            <a:ext cx="3178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Input density: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7963" y="790151"/>
            <a:ext cx="3708708" cy="64256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06179" y="1984605"/>
            <a:ext cx="49858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1. Velocity anomalies obtained from seismic tomography are converted to density anomaly, using density-velocity scaling. Density anomalies drive the mantle convection in our models</a:t>
            </a:r>
          </a:p>
          <a:p>
            <a:endParaRPr lang="en-IN" sz="2800" dirty="0"/>
          </a:p>
          <a:p>
            <a:r>
              <a:rPr lang="en-IN" sz="2800" dirty="0" smtClean="0"/>
              <a:t>2. High velocity anomalies are removed below the continents to make them neutrally buoyant.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58629" y="6385810"/>
            <a:ext cx="698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SMEAN2 tomography  (using approach of Becker and </a:t>
            </a:r>
            <a:r>
              <a:rPr lang="en-IN" dirty="0" err="1" smtClean="0"/>
              <a:t>Boschi</a:t>
            </a:r>
            <a:r>
              <a:rPr lang="en-IN" dirty="0" smtClean="0"/>
              <a:t>, 2002)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3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7" y="1427352"/>
            <a:ext cx="2704075" cy="44597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374465" y="877963"/>
            <a:ext cx="7592945" cy="5516850"/>
            <a:chOff x="2394159" y="940313"/>
            <a:chExt cx="6749148" cy="4912817"/>
          </a:xfrm>
        </p:grpSpPr>
        <p:sp>
          <p:nvSpPr>
            <p:cNvPr id="4" name="TextBox 3"/>
            <p:cNvSpPr txBox="1"/>
            <p:nvPr/>
          </p:nvSpPr>
          <p:spPr>
            <a:xfrm>
              <a:off x="3781424" y="940313"/>
              <a:ext cx="5114925" cy="465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 smtClean="0"/>
                <a:t>Lateral viscosity variation</a:t>
              </a:r>
              <a:endParaRPr lang="en-IN" sz="28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394159" y="1420532"/>
              <a:ext cx="6749148" cy="4432598"/>
              <a:chOff x="2394159" y="1420532"/>
              <a:chExt cx="6749148" cy="443259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4159" y="1420532"/>
                <a:ext cx="6749148" cy="403511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103550" y="5524236"/>
                <a:ext cx="1971782" cy="328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(Paul et al., 2019, GJI)</a:t>
                </a:r>
                <a:endParaRPr lang="en-IN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391780" y="5887057"/>
            <a:ext cx="10022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Viscosity of asthenosphere: 10</a:t>
            </a:r>
            <a:r>
              <a:rPr lang="en-IN" sz="2800" baseline="30000" dirty="0" smtClean="0"/>
              <a:t>19</a:t>
            </a:r>
            <a:r>
              <a:rPr lang="en-IN" sz="2800" dirty="0" smtClean="0"/>
              <a:t> (0.01) to 10</a:t>
            </a:r>
            <a:r>
              <a:rPr lang="en-IN" sz="2800" baseline="30000" dirty="0" smtClean="0"/>
              <a:t>21</a:t>
            </a:r>
            <a:r>
              <a:rPr lang="en-IN" sz="2800" dirty="0" smtClean="0"/>
              <a:t> (1)Pa-s </a:t>
            </a:r>
          </a:p>
          <a:p>
            <a:r>
              <a:rPr lang="en-IN" sz="2800" dirty="0"/>
              <a:t>C</a:t>
            </a:r>
            <a:r>
              <a:rPr lang="en-IN" sz="2800" dirty="0" smtClean="0"/>
              <a:t>ratons: 10 to 1000 times more viscous than the surroundings</a:t>
            </a:r>
          </a:p>
        </p:txBody>
      </p:sp>
      <p:sp>
        <p:nvSpPr>
          <p:cNvPr id="9" name="Rectangle 8"/>
          <p:cNvSpPr/>
          <p:nvPr/>
        </p:nvSpPr>
        <p:spPr>
          <a:xfrm>
            <a:off x="366560" y="910048"/>
            <a:ext cx="3751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 smtClean="0"/>
              <a:t>Radial viscosity variation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95939" y="139224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Mantle viscosity structure</a:t>
            </a:r>
            <a:endParaRPr lang="en-IN" sz="3200" b="1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483893" y="1427352"/>
            <a:ext cx="0" cy="4031752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01254" y="3443228"/>
            <a:ext cx="982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(ref. </a:t>
            </a:r>
            <a:r>
              <a:rPr lang="en-IN" b="1" dirty="0" err="1" smtClean="0"/>
              <a:t>visc</a:t>
            </a:r>
            <a:r>
              <a:rPr lang="en-IN" b="1" dirty="0" smtClean="0"/>
              <a:t>., 1)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583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1093735"/>
            <a:ext cx="6192253" cy="56282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11" y="1070435"/>
            <a:ext cx="5566610" cy="56515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31498" y="1104531"/>
            <a:ext cx="221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(Paul et al., 2019, GJI)</a:t>
            </a:r>
            <a:endParaRPr lang="en-IN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712" y="143101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Deformation at the base of the lithosphere</a:t>
            </a:r>
            <a:endParaRPr lang="en-IN" sz="3200" b="1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946484" y="1411705"/>
            <a:ext cx="3545305" cy="37859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383208" y="1507958"/>
            <a:ext cx="3762216" cy="4130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71861" y="6488668"/>
            <a:ext cx="221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et al., 2019, GJI)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6484" y="888485"/>
            <a:ext cx="1060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Traction and strain-rates are inversely </a:t>
            </a:r>
            <a:r>
              <a:rPr lang="en-IN" sz="2800" dirty="0" smtClean="0"/>
              <a:t>related: Key to craton survival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744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5071" r="4753" b="2160"/>
          <a:stretch/>
        </p:blipFill>
        <p:spPr>
          <a:xfrm>
            <a:off x="84803" y="1024068"/>
            <a:ext cx="5602310" cy="57537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167" y="170149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Estimating stable viscosity combination</a:t>
            </a:r>
            <a:endParaRPr lang="en-IN" sz="3200" b="1" dirty="0">
              <a:solidFill>
                <a:srgbClr val="00206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98239" y="3301132"/>
            <a:ext cx="6340818" cy="1411092"/>
            <a:chOff x="6178776" y="2953123"/>
            <a:chExt cx="4702858" cy="14110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769485" y="2953123"/>
                  <a:ext cx="3112149" cy="141109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3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32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IN" sz="32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32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̇"/>
                                        <m:ctrlPr>
                                          <a:rPr lang="en-IN" sz="32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IN" sz="320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320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IN" sz="3200" b="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num>
                                  <m:den>
                                    <m:acc>
                                      <m:accPr>
                                        <m:chr m:val="̇"/>
                                        <m:ctrlPr>
                                          <a:rPr lang="en-IN" sz="32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IN" sz="320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320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IN" sz="3200" b="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den>
                                </m:f>
                              </m:e>
                            </m:d>
                          </m:den>
                        </m:f>
                        <m:r>
                          <a:rPr lang="en-IN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IN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IN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  <m:r>
                          <a:rPr lang="en-IN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2500</m:t>
                            </m:r>
                          </m:num>
                          <m:den>
                            <m:r>
                              <a:rPr lang="en-IN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180</m:t>
                            </m:r>
                          </m:den>
                        </m:f>
                        <m:r>
                          <a:rPr lang="en-IN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485" y="2953123"/>
                  <a:ext cx="3112149" cy="141109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4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178776" y="2953124"/>
                  <a:ext cx="1049865" cy="10407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IN" sz="3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acc>
                        <m:r>
                          <a:rPr lang="en-IN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~ </m:t>
                        </m:r>
                        <m:f>
                          <m:fPr>
                            <m:ctrlPr>
                              <a:rPr lang="en-IN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IN" sz="3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8776" y="2953124"/>
                  <a:ext cx="1292277" cy="10407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698239" y="960289"/>
                <a:ext cx="649376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 smtClean="0"/>
                  <a:t>Assumption: Lithosphere is destroyed by accumulation of strain. </a:t>
                </a:r>
              </a:p>
              <a:p>
                <a:r>
                  <a:rPr lang="en-IN" sz="2800" dirty="0" smtClean="0"/>
                  <a:t>A lithosphere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 smtClean="0"/>
                  <a:t> 3x can be destroyed 3 times faster than a lithosphere with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 smtClean="0"/>
                  <a:t> x</a:t>
                </a:r>
                <a:endParaRPr lang="en-IN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239" y="960289"/>
                <a:ext cx="6493761" cy="1815882"/>
              </a:xfrm>
              <a:prstGeom prst="rect">
                <a:avLst/>
              </a:prstGeom>
              <a:blipFill rotWithShape="0">
                <a:blip r:embed="rId5"/>
                <a:stretch>
                  <a:fillRect l="-1972" t="-3367" r="-1972"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3234645" y="1199255"/>
            <a:ext cx="221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(Paul et al., 2019, GJI)</a:t>
            </a:r>
            <a:endParaRPr lang="en-IN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2697309" y="5190831"/>
            <a:ext cx="673864" cy="639087"/>
          </a:xfrm>
          <a:prstGeom prst="ellipse">
            <a:avLst/>
          </a:prstGeom>
          <a:solidFill>
            <a:schemeClr val="accent2">
              <a:lumMod val="20000"/>
              <a:lumOff val="80000"/>
              <a:alpha val="3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253167" y="5879928"/>
            <a:ext cx="673864" cy="639087"/>
          </a:xfrm>
          <a:prstGeom prst="ellipse">
            <a:avLst/>
          </a:prstGeom>
          <a:solidFill>
            <a:schemeClr val="accent2">
              <a:lumMod val="20000"/>
              <a:lumOff val="80000"/>
              <a:alpha val="3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698239" y="5049544"/>
            <a:ext cx="5793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(0.1,100) </a:t>
            </a:r>
            <a:r>
              <a:rPr lang="en-IN" sz="2800" b="1" dirty="0" smtClean="0"/>
              <a:t>– Can survive since </a:t>
            </a:r>
            <a:r>
              <a:rPr lang="en-IN" sz="2800" b="1" dirty="0" smtClean="0"/>
              <a:t>2500 Ma</a:t>
            </a:r>
            <a:endParaRPr lang="en-IN" sz="28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679102" y="5469358"/>
            <a:ext cx="649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(0.01,10) </a:t>
            </a:r>
            <a:r>
              <a:rPr lang="en-IN" sz="2800" b="1" dirty="0" smtClean="0"/>
              <a:t>– Can not survive since Cambrian</a:t>
            </a:r>
          </a:p>
        </p:txBody>
      </p:sp>
      <p:sp>
        <p:nvSpPr>
          <p:cNvPr id="22" name="Oval 21"/>
          <p:cNvSpPr/>
          <p:nvPr/>
        </p:nvSpPr>
        <p:spPr>
          <a:xfrm>
            <a:off x="2052562" y="5763050"/>
            <a:ext cx="673864" cy="639087"/>
          </a:xfrm>
          <a:prstGeom prst="ellipse">
            <a:avLst/>
          </a:prstGeom>
          <a:solidFill>
            <a:schemeClr val="accent2">
              <a:lumMod val="20000"/>
              <a:lumOff val="80000"/>
              <a:alpha val="32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5698239" y="5940247"/>
            <a:ext cx="6301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(0.1,10) </a:t>
            </a:r>
            <a:r>
              <a:rPr lang="en-IN" sz="2800" b="1" dirty="0" smtClean="0"/>
              <a:t>– Marginally survive since </a:t>
            </a:r>
            <a:r>
              <a:rPr lang="en-IN" sz="2800" b="1" dirty="0" smtClean="0"/>
              <a:t>Cambrian (540 Ma)</a:t>
            </a:r>
            <a:endParaRPr lang="en-IN" sz="2800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09477" y="2180339"/>
            <a:ext cx="1683689" cy="481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1042737" y="1327956"/>
            <a:ext cx="1683689" cy="481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/>
          <p:cNvGrpSpPr/>
          <p:nvPr/>
        </p:nvGrpSpPr>
        <p:grpSpPr>
          <a:xfrm>
            <a:off x="6814973" y="3991161"/>
            <a:ext cx="1028004" cy="954995"/>
            <a:chOff x="7836494" y="3735665"/>
            <a:chExt cx="1028004" cy="954995"/>
          </a:xfrm>
        </p:grpSpPr>
        <p:sp>
          <p:nvSpPr>
            <p:cNvPr id="25" name="TextBox 24"/>
            <p:cNvSpPr txBox="1"/>
            <p:nvPr/>
          </p:nvSpPr>
          <p:spPr>
            <a:xfrm>
              <a:off x="7836494" y="4167440"/>
              <a:ext cx="6880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800" b="1" dirty="0" smtClean="0">
                  <a:solidFill>
                    <a:srgbClr val="002060"/>
                  </a:solidFill>
                </a:rPr>
                <a:t>INS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26" name="Bent Arrow 25"/>
            <p:cNvSpPr/>
            <p:nvPr/>
          </p:nvSpPr>
          <p:spPr>
            <a:xfrm>
              <a:off x="8068203" y="3735665"/>
              <a:ext cx="796295" cy="535181"/>
            </a:xfrm>
            <a:prstGeom prst="bentArrow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538422" y="6460443"/>
            <a:ext cx="221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et al., 2019, GJI)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0472" y="2827089"/>
            <a:ext cx="286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Survival condition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2977" y="3309968"/>
            <a:ext cx="1878539" cy="1636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2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5" grpId="0"/>
      <p:bldP spid="21" grpId="0"/>
      <p:bldP spid="22" grpId="0" animBg="1"/>
      <p:bldP spid="23" grpId="0"/>
      <p:bldP spid="7" grpId="0" animBg="1"/>
      <p:bldP spid="24" grpId="0" animBg="1"/>
      <p:bldP spid="10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251" y="173278"/>
            <a:ext cx="11468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Are these viscosity estimates valid for time-dependent models?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3559" y="961264"/>
            <a:ext cx="10929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Viscosity estimate from instantaneous models: </a:t>
            </a:r>
            <a:r>
              <a:rPr lang="en-IN" sz="2800" b="1" dirty="0" smtClean="0">
                <a:solidFill>
                  <a:srgbClr val="002060"/>
                </a:solidFill>
              </a:rPr>
              <a:t>Asthenosphere viscosity not less than 10</a:t>
            </a:r>
            <a:r>
              <a:rPr lang="en-IN" sz="2800" b="1" baseline="30000" dirty="0" smtClean="0">
                <a:solidFill>
                  <a:srgbClr val="002060"/>
                </a:solidFill>
              </a:rPr>
              <a:t>20</a:t>
            </a:r>
            <a:r>
              <a:rPr lang="en-IN" sz="2800" b="1" dirty="0" smtClean="0">
                <a:solidFill>
                  <a:srgbClr val="002060"/>
                </a:solidFill>
              </a:rPr>
              <a:t> </a:t>
            </a:r>
            <a:r>
              <a:rPr lang="en-IN" sz="2800" b="1" dirty="0" err="1" smtClean="0">
                <a:solidFill>
                  <a:srgbClr val="002060"/>
                </a:solidFill>
              </a:rPr>
              <a:t>Pa.s</a:t>
            </a:r>
            <a:r>
              <a:rPr lang="en-IN" sz="2800" b="1" dirty="0" smtClean="0">
                <a:solidFill>
                  <a:srgbClr val="002060"/>
                </a:solidFill>
              </a:rPr>
              <a:t>, and craton should be 100 times viscous than the surroundings.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952" y="3933335"/>
            <a:ext cx="5314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Problem: </a:t>
            </a:r>
            <a:r>
              <a:rPr lang="en-IN" sz="2800" dirty="0" smtClean="0"/>
              <a:t>No density data is available to run mantle convection models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39952" y="5547138"/>
            <a:ext cx="5200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Solution: </a:t>
            </a:r>
            <a:r>
              <a:rPr lang="en-IN" sz="2800" dirty="0" smtClean="0"/>
              <a:t>Reconstructed plate velocity can drive the convection </a:t>
            </a:r>
            <a:endParaRPr lang="en-IN" sz="2800" dirty="0"/>
          </a:p>
        </p:txBody>
      </p:sp>
      <p:pic>
        <p:nvPicPr>
          <p:cNvPr id="6" name="animation_f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9785"/>
          <a:stretch/>
        </p:blipFill>
        <p:spPr>
          <a:xfrm>
            <a:off x="5454902" y="2172010"/>
            <a:ext cx="6622799" cy="46441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952" y="2750420"/>
            <a:ext cx="4718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Idea: </a:t>
            </a:r>
            <a:r>
              <a:rPr lang="en-IN" sz="2800" dirty="0" smtClean="0"/>
              <a:t>Test this estimate in time-dependent models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214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28587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Reconstructing craton locations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07265" y="6243646"/>
            <a:ext cx="290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and Ghosh, 2020, EPSL)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5370" y="6166702"/>
            <a:ext cx="8341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/>
              <a:t>Reconstruction based on Matthews et al., 2016.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513996" y="1547859"/>
            <a:ext cx="2678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Present day craton locations are reconstructed till 409Ma.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Plate velocity was extracted at every 1 </a:t>
            </a:r>
            <a:r>
              <a:rPr lang="en-IN" sz="2800" dirty="0" err="1" smtClean="0"/>
              <a:t>Myr</a:t>
            </a:r>
            <a:r>
              <a:rPr lang="en-IN" sz="2800" dirty="0" smtClean="0"/>
              <a:t> interval. </a:t>
            </a:r>
            <a:endParaRPr lang="en-IN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" y="1147983"/>
            <a:ext cx="9513996" cy="48410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357438"/>
            <a:ext cx="1377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FF0000"/>
                </a:solidFill>
              </a:rPr>
              <a:t>Present day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9522" y="1265774"/>
            <a:ext cx="1377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FF0000"/>
                </a:solidFill>
              </a:rPr>
              <a:t>409 Ma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9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774" y="104932"/>
            <a:ext cx="1035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</a:rPr>
              <a:t>About me</a:t>
            </a:r>
            <a:endParaRPr lang="en-IN" sz="36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5289" y="1272593"/>
            <a:ext cx="62643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PhD student at the Indian Institute of Science, Bangalore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 smtClean="0">
                <a:solidFill>
                  <a:srgbClr val="002060"/>
                </a:solidFill>
              </a:rPr>
              <a:t>Research Interest: </a:t>
            </a:r>
          </a:p>
          <a:p>
            <a:r>
              <a:rPr lang="en-IN" sz="2800" dirty="0" smtClean="0"/>
              <a:t> 	Developing numerical modeling to 	understand the mantle dynamics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 smtClean="0">
                <a:solidFill>
                  <a:srgbClr val="002060"/>
                </a:solidFill>
              </a:rPr>
              <a:t>PhD topic: </a:t>
            </a:r>
          </a:p>
          <a:p>
            <a:r>
              <a:rPr lang="en-IN" sz="2800" dirty="0" smtClean="0"/>
              <a:t>	Understanding dynamics and 	evolution of cratons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4" y="1702638"/>
            <a:ext cx="4322663" cy="32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7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1_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12" y="949069"/>
            <a:ext cx="9759987" cy="57805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481" y="148981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Evolution of cratons: Weakest case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14021" y="2390274"/>
            <a:ext cx="23742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10</a:t>
            </a:r>
            <a:r>
              <a:rPr lang="en-IN" sz="2800" dirty="0" smtClean="0"/>
              <a:t> times viscous</a:t>
            </a:r>
          </a:p>
          <a:p>
            <a:r>
              <a:rPr lang="en-IN" sz="2800" dirty="0"/>
              <a:t>c</a:t>
            </a:r>
            <a:r>
              <a:rPr lang="en-IN" sz="2800" dirty="0" smtClean="0"/>
              <a:t>ratons within </a:t>
            </a:r>
          </a:p>
          <a:p>
            <a:r>
              <a:rPr lang="en-IN" sz="2800" dirty="0"/>
              <a:t>a</a:t>
            </a:r>
            <a:r>
              <a:rPr lang="en-IN" sz="2800" dirty="0" smtClean="0"/>
              <a:t>sthenosphere</a:t>
            </a:r>
          </a:p>
          <a:p>
            <a:r>
              <a:rPr lang="en-IN" sz="2800" b="1" dirty="0" smtClean="0">
                <a:solidFill>
                  <a:srgbClr val="002060"/>
                </a:solidFill>
              </a:rPr>
              <a:t>0.01</a:t>
            </a:r>
            <a:r>
              <a:rPr lang="en-IN" sz="2800" dirty="0" smtClean="0"/>
              <a:t> (10</a:t>
            </a:r>
            <a:r>
              <a:rPr lang="en-IN" sz="2800" baseline="30000" dirty="0" smtClean="0"/>
              <a:t>19</a:t>
            </a:r>
            <a:r>
              <a:rPr lang="en-IN" sz="2800" dirty="0" smtClean="0"/>
              <a:t> Pa-s)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840198" y="6083332"/>
            <a:ext cx="235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and Ghosh, 2020, EPSL)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44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1_1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44" y="1038809"/>
            <a:ext cx="9608469" cy="5690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841" y="131621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Evolution of cratons: Intermediate case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68759" y="2329964"/>
            <a:ext cx="23742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100</a:t>
            </a:r>
            <a:r>
              <a:rPr lang="en-IN" sz="2800" dirty="0" smtClean="0"/>
              <a:t> times viscous</a:t>
            </a:r>
          </a:p>
          <a:p>
            <a:r>
              <a:rPr lang="en-IN" sz="2800" dirty="0"/>
              <a:t>c</a:t>
            </a:r>
            <a:r>
              <a:rPr lang="en-IN" sz="2800" dirty="0" smtClean="0"/>
              <a:t>ratons within </a:t>
            </a:r>
          </a:p>
          <a:p>
            <a:r>
              <a:rPr lang="en-IN" sz="2800" dirty="0"/>
              <a:t>a</a:t>
            </a:r>
            <a:r>
              <a:rPr lang="en-IN" sz="2800" dirty="0" smtClean="0"/>
              <a:t>sthenosphere </a:t>
            </a:r>
            <a:r>
              <a:rPr lang="en-IN" sz="2800" b="1" dirty="0">
                <a:solidFill>
                  <a:srgbClr val="002060"/>
                </a:solidFill>
              </a:rPr>
              <a:t>0.01</a:t>
            </a:r>
            <a:r>
              <a:rPr lang="en-IN" sz="2800" dirty="0"/>
              <a:t> (10</a:t>
            </a:r>
            <a:r>
              <a:rPr lang="en-IN" sz="2800" baseline="30000" dirty="0"/>
              <a:t>19</a:t>
            </a:r>
            <a:r>
              <a:rPr lang="en-IN" sz="2800" dirty="0"/>
              <a:t> Pa-s)</a:t>
            </a:r>
          </a:p>
          <a:p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791189" y="6083332"/>
            <a:ext cx="235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and Ghosh, 2020, EPSL)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_1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09" y="1026318"/>
            <a:ext cx="9629565" cy="57033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843" y="188547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Evolution of cratons: Stronger case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21516" y="2390274"/>
            <a:ext cx="24704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100</a:t>
            </a:r>
            <a:r>
              <a:rPr lang="en-IN" sz="2800" dirty="0" smtClean="0"/>
              <a:t> times viscous</a:t>
            </a:r>
          </a:p>
          <a:p>
            <a:r>
              <a:rPr lang="en-IN" sz="2800" dirty="0"/>
              <a:t>c</a:t>
            </a:r>
            <a:r>
              <a:rPr lang="en-IN" sz="2800" dirty="0" smtClean="0"/>
              <a:t>ratons within </a:t>
            </a:r>
          </a:p>
          <a:p>
            <a:r>
              <a:rPr lang="en-IN" sz="2800" dirty="0"/>
              <a:t>a</a:t>
            </a:r>
            <a:r>
              <a:rPr lang="en-IN" sz="2800" dirty="0" smtClean="0"/>
              <a:t>sthenosphere </a:t>
            </a:r>
            <a:r>
              <a:rPr lang="en-IN" sz="2800" b="1" dirty="0" smtClean="0">
                <a:solidFill>
                  <a:srgbClr val="002060"/>
                </a:solidFill>
              </a:rPr>
              <a:t>1</a:t>
            </a:r>
            <a:r>
              <a:rPr lang="en-IN" sz="2800" dirty="0" smtClean="0"/>
              <a:t> </a:t>
            </a:r>
            <a:r>
              <a:rPr lang="en-IN" sz="2800" dirty="0"/>
              <a:t>(</a:t>
            </a:r>
            <a:r>
              <a:rPr lang="en-IN" sz="2800" dirty="0" smtClean="0"/>
              <a:t>10</a:t>
            </a:r>
            <a:r>
              <a:rPr lang="en-IN" sz="2800" baseline="30000" dirty="0" smtClean="0"/>
              <a:t>21</a:t>
            </a:r>
            <a:r>
              <a:rPr lang="en-IN" sz="2800" dirty="0" smtClean="0"/>
              <a:t> </a:t>
            </a:r>
            <a:r>
              <a:rPr lang="en-IN" sz="2800" dirty="0"/>
              <a:t>Pa-s</a:t>
            </a:r>
            <a:r>
              <a:rPr lang="en-IN" sz="2800" dirty="0" smtClean="0"/>
              <a:t>)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774447" y="5974571"/>
            <a:ext cx="236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and Ghosh, 2020, EPSL)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2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096" y="6488668"/>
            <a:ext cx="290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</a:schemeClr>
                </a:solidFill>
              </a:rPr>
              <a:t>(Paul and Ghosh, 2020, EPSL)</a:t>
            </a:r>
            <a:endParaRPr lang="en-IN" i="1" dirty="0">
              <a:solidFill>
                <a:schemeClr val="tx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61956" y="1026695"/>
                <a:ext cx="3634871" cy="88261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𝟒𝟎𝟗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𝟒𝟎𝟗</m:t>
                              </m:r>
                            </m:sub>
                          </m:sSub>
                        </m:den>
                      </m:f>
                      <m:r>
                        <a:rPr lang="pt-BR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956" y="1026695"/>
                <a:ext cx="3634871" cy="882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4832" y="121203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Quantifying deformation</a:t>
            </a:r>
            <a:endParaRPr lang="en-IN" sz="32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26" y="1965968"/>
            <a:ext cx="6671815" cy="481182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808" y="1009830"/>
            <a:ext cx="8354860" cy="5742892"/>
            <a:chOff x="-4426" y="978568"/>
            <a:chExt cx="8371209" cy="58794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2" t="3974" r="7323" b="35443"/>
            <a:stretch/>
          </p:blipFill>
          <p:spPr>
            <a:xfrm>
              <a:off x="-4425" y="978568"/>
              <a:ext cx="8371208" cy="58794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2" t="63457" r="7323" b="4280"/>
            <a:stretch/>
          </p:blipFill>
          <p:spPr>
            <a:xfrm>
              <a:off x="-4426" y="3726979"/>
              <a:ext cx="8371209" cy="31310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9276871" y="6440542"/>
            <a:ext cx="290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and Ghosh, 2020, EPSL)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8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-0.16653 -0.180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3" y="-902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5071" r="4753" b="2160"/>
          <a:stretch/>
        </p:blipFill>
        <p:spPr>
          <a:xfrm>
            <a:off x="6691591" y="1024630"/>
            <a:ext cx="5339988" cy="548431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1954" y="961910"/>
            <a:ext cx="7417625" cy="5246385"/>
            <a:chOff x="41954" y="1042120"/>
            <a:chExt cx="7417625" cy="5246385"/>
          </a:xfrm>
        </p:grpSpPr>
        <p:pic>
          <p:nvPicPr>
            <p:cNvPr id="4" name="Picture 3">
              <a:hlinkClick r:id="rId3" action="ppaction://hlinkfile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3" t="25859" r="11542"/>
            <a:stretch/>
          </p:blipFill>
          <p:spPr>
            <a:xfrm>
              <a:off x="41954" y="1042120"/>
              <a:ext cx="3230636" cy="1977432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6914147" y="5775158"/>
              <a:ext cx="545432" cy="513347"/>
            </a:xfrm>
            <a:prstGeom prst="ellipse">
              <a:avLst/>
            </a:prstGeom>
            <a:solidFill>
              <a:schemeClr val="bg1">
                <a:lumMod val="75000"/>
                <a:lumOff val="25000"/>
                <a:alpha val="25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21740" y="1104840"/>
              <a:ext cx="174406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 smtClean="0"/>
                <a:t>Does not </a:t>
              </a:r>
            </a:p>
            <a:p>
              <a:r>
                <a:rPr lang="en-IN" sz="2800" dirty="0" smtClean="0"/>
                <a:t>survive till 410 Ma</a:t>
              </a:r>
              <a:endParaRPr lang="en-IN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459" y="2935900"/>
            <a:ext cx="8091922" cy="3272395"/>
            <a:chOff x="43459" y="3016110"/>
            <a:chExt cx="8091922" cy="3272395"/>
          </a:xfrm>
        </p:grpSpPr>
        <p:pic>
          <p:nvPicPr>
            <p:cNvPr id="2" name="Picture 1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9" y="3016110"/>
              <a:ext cx="3229131" cy="1930604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7477655" y="5630778"/>
              <a:ext cx="657726" cy="657727"/>
            </a:xfrm>
            <a:prstGeom prst="ellipse">
              <a:avLst/>
            </a:prstGeom>
            <a:solidFill>
              <a:schemeClr val="bg1">
                <a:lumMod val="75000"/>
                <a:lumOff val="25000"/>
                <a:alpha val="25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13758" y="3154497"/>
              <a:ext cx="185894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 smtClean="0"/>
                <a:t>Marginally survives till </a:t>
              </a:r>
            </a:p>
            <a:p>
              <a:r>
                <a:rPr lang="en-IN" sz="2800" dirty="0" smtClean="0"/>
                <a:t>410 Ma</a:t>
              </a:r>
              <a:endParaRPr lang="en-IN" sz="28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459" y="3218240"/>
            <a:ext cx="11450710" cy="3575592"/>
            <a:chOff x="43459" y="3298450"/>
            <a:chExt cx="11450710" cy="3575592"/>
          </a:xfrm>
        </p:grpSpPr>
        <p:pic>
          <p:nvPicPr>
            <p:cNvPr id="5" name="Picture 4">
              <a:hlinkClick r:id="rId7" action="ppaction://hlinkfile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9" y="4943439"/>
              <a:ext cx="3229131" cy="1930603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10836443" y="3298450"/>
              <a:ext cx="657726" cy="657727"/>
            </a:xfrm>
            <a:prstGeom prst="ellipse">
              <a:avLst/>
            </a:prstGeom>
            <a:solidFill>
              <a:schemeClr val="bg1">
                <a:lumMod val="75000"/>
                <a:lumOff val="25000"/>
                <a:alpha val="25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97792" y="5204154"/>
              <a:ext cx="233435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 smtClean="0"/>
                <a:t>Barely deforms in 410 Ma</a:t>
              </a:r>
              <a:endParaRPr lang="en-IN" sz="28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9843" y="139210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Comparing results with instantaneous models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25975" y="6523226"/>
            <a:ext cx="290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and Ghosh, 2020, EPSL)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0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843" y="139210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Conclusions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1284" y="1716505"/>
            <a:ext cx="99461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800" dirty="0" smtClean="0"/>
              <a:t>Thick and highly viscous cratons can resist deformation in spite of undergoing highest traction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800" dirty="0" smtClean="0"/>
              <a:t>Asthenosphere plays an important role in the survival of cratons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sz="2800" dirty="0" smtClean="0"/>
              <a:t>For long-term survival of cratons, they need to be at least 100 times viscous than the surroundings and asthenosphere viscosity should not be less than 10</a:t>
            </a:r>
            <a:r>
              <a:rPr lang="en-IN" sz="2800" baseline="30000" dirty="0" smtClean="0"/>
              <a:t>20</a:t>
            </a:r>
            <a:r>
              <a:rPr lang="en-IN" sz="2800" dirty="0" smtClean="0"/>
              <a:t> Pa-s</a:t>
            </a:r>
          </a:p>
        </p:txBody>
      </p:sp>
    </p:spTree>
    <p:extLst>
      <p:ext uri="{BB962C8B-B14F-4D97-AF65-F5344CB8AC3E}">
        <p14:creationId xmlns:p14="http://schemas.microsoft.com/office/powerpoint/2010/main" val="194799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78856" y="2177143"/>
            <a:ext cx="9927771" cy="1872343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519712" y="2574705"/>
            <a:ext cx="5646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2060"/>
                </a:solidFill>
              </a:rPr>
              <a:t>Part B</a:t>
            </a:r>
          </a:p>
          <a:p>
            <a:pPr algn="ctr"/>
            <a:r>
              <a:rPr lang="en-IN" sz="3200" b="1" dirty="0" smtClean="0">
                <a:solidFill>
                  <a:srgbClr val="002060"/>
                </a:solidFill>
              </a:rPr>
              <a:t>Destruction of cratons</a:t>
            </a:r>
            <a:endParaRPr lang="en-IN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033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691" y="201395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Cratons are not immortal!</a:t>
            </a:r>
            <a:endParaRPr lang="en-IN" sz="32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1052512"/>
            <a:ext cx="7158166" cy="5648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21493" y="1199018"/>
            <a:ext cx="4571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North </a:t>
            </a:r>
            <a:r>
              <a:rPr lang="en-IN" sz="2800" b="1" dirty="0" smtClean="0">
                <a:solidFill>
                  <a:srgbClr val="002060"/>
                </a:solidFill>
              </a:rPr>
              <a:t>China </a:t>
            </a:r>
            <a:r>
              <a:rPr lang="en-IN" sz="2800" b="1" dirty="0" smtClean="0">
                <a:solidFill>
                  <a:srgbClr val="002060"/>
                </a:solidFill>
              </a:rPr>
              <a:t>craton </a:t>
            </a:r>
            <a:r>
              <a:rPr lang="en-IN" sz="2800" dirty="0" smtClean="0"/>
              <a:t>is the more prominent example of craton destruction due to weakening induced by fluids generated from subduction zone.</a:t>
            </a:r>
            <a:endParaRPr lang="en-IN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678278" y="6488668"/>
            <a:ext cx="3469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bg2">
                    <a:lumMod val="50000"/>
                  </a:schemeClr>
                </a:solidFill>
              </a:rPr>
              <a:t>Hu et al., 2018, Nature Geoscience.</a:t>
            </a:r>
            <a:endParaRPr lang="en-IN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1493" y="4444969"/>
            <a:ext cx="4129088" cy="1815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Plume-craton interaction </a:t>
            </a:r>
            <a:r>
              <a:rPr lang="en-IN" sz="2800" dirty="0" smtClean="0"/>
              <a:t>can </a:t>
            </a:r>
            <a:r>
              <a:rPr lang="en-IN" sz="2800" dirty="0" smtClean="0"/>
              <a:t>trigger </a:t>
            </a:r>
            <a:r>
              <a:rPr lang="en-IN" sz="2800" dirty="0" smtClean="0"/>
              <a:t>craton destruction (</a:t>
            </a:r>
            <a:r>
              <a:rPr lang="en-IN" sz="2800" dirty="0" err="1" smtClean="0"/>
              <a:t>eg</a:t>
            </a:r>
            <a:r>
              <a:rPr lang="en-IN" sz="2800" dirty="0" smtClean="0"/>
              <a:t>. Indian craton, Kumar et al. 2007)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123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901" y="128587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History of the Indian plate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498" y="1600792"/>
            <a:ext cx="5514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2800" dirty="0" smtClean="0"/>
              <a:t>Kerguelen at ~120 Ma</a:t>
            </a:r>
          </a:p>
          <a:p>
            <a:pPr marL="514350" indent="-514350">
              <a:buAutoNum type="arabicPeriod"/>
            </a:pPr>
            <a:r>
              <a:rPr lang="en-IN" sz="2800" dirty="0" smtClean="0"/>
              <a:t>Marion at ~90 Ma</a:t>
            </a:r>
          </a:p>
          <a:p>
            <a:pPr marL="514350" indent="-514350">
              <a:buAutoNum type="arabicPeriod"/>
            </a:pPr>
            <a:r>
              <a:rPr lang="en-IN" sz="2800" dirty="0" smtClean="0"/>
              <a:t>Reunion ~65 Ma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498" y="3591430"/>
            <a:ext cx="52195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Did the Indian craton get thinned </a:t>
            </a:r>
          </a:p>
          <a:p>
            <a:r>
              <a:rPr lang="en-IN" sz="2800" b="1" dirty="0">
                <a:solidFill>
                  <a:srgbClr val="002060"/>
                </a:solidFill>
              </a:rPr>
              <a:t>w</a:t>
            </a:r>
            <a:r>
              <a:rPr lang="en-IN" sz="2800" b="1" dirty="0" smtClean="0">
                <a:solidFill>
                  <a:srgbClr val="002060"/>
                </a:solidFill>
              </a:rPr>
              <a:t>hile interacting with the Reunion plume at ~65 Ma? (Kumar et al., 2007)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1095535"/>
            <a:ext cx="6083358" cy="4908743"/>
            <a:chOff x="0" y="1095535"/>
            <a:chExt cx="6083358" cy="490874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9" t="2088" r="10489" b="2128"/>
            <a:stretch/>
          </p:blipFill>
          <p:spPr>
            <a:xfrm>
              <a:off x="0" y="1095535"/>
              <a:ext cx="6083358" cy="4908743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2913267" y="4627783"/>
              <a:ext cx="128412" cy="12841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>
              <a:off x="2222318" y="3377005"/>
              <a:ext cx="185738" cy="18573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>
              <a:off x="2303375" y="4499371"/>
              <a:ext cx="128412" cy="12841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1971823" y="4627783"/>
              <a:ext cx="128412" cy="12841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7434" y="6032508"/>
            <a:ext cx="6059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 smtClean="0"/>
              <a:t>Reconstructed plate geometries at 65 Ma based </a:t>
            </a:r>
            <a:r>
              <a:rPr lang="en-IN" sz="2000" i="1" dirty="0"/>
              <a:t>on Matthews et al., 2016</a:t>
            </a:r>
          </a:p>
        </p:txBody>
      </p:sp>
    </p:spTree>
    <p:extLst>
      <p:ext uri="{BB962C8B-B14F-4D97-AF65-F5344CB8AC3E}">
        <p14:creationId xmlns:p14="http://schemas.microsoft.com/office/powerpoint/2010/main" val="156769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28587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Model setup</a:t>
            </a:r>
            <a:endParaRPr lang="en-IN" sz="3200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313"/>
            <a:ext cx="7165075" cy="4425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5076" y="976313"/>
            <a:ext cx="50269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A plume at 1600</a:t>
            </a:r>
            <a:r>
              <a:rPr lang="en-IN" sz="2800" baseline="30000" dirty="0" smtClean="0"/>
              <a:t>o</a:t>
            </a:r>
            <a:r>
              <a:rPr lang="en-IN" sz="2800" dirty="0" smtClean="0"/>
              <a:t>C beneath the Indian craton</a:t>
            </a: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Drive mantle convection with reconstructed plate velocities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62113" y="2973480"/>
                <a:ext cx="4621047" cy="22467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func>
                        <m:func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I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IN" sz="2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IN" sz="2800" b="1" u="sng" dirty="0" smtClean="0">
                  <a:solidFill>
                    <a:srgbClr val="FFFF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</m:sub>
                    </m:sSub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IN" sz="2800">
                        <a:solidFill>
                          <a:schemeClr val="tx1"/>
                        </a:solidFill>
                      </a:rPr>
                      <m:t>ambient</m:t>
                    </m:r>
                    <m:r>
                      <m:rPr>
                        <m:nor/>
                      </m:rPr>
                      <a:rPr lang="en-IN" sz="280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IN" sz="2800">
                        <a:solidFill>
                          <a:schemeClr val="tx1"/>
                        </a:solidFill>
                      </a:rPr>
                      <m:t>layer</m:t>
                    </m:r>
                    <m:r>
                      <m:rPr>
                        <m:nor/>
                      </m:rPr>
                      <a:rPr lang="en-IN" sz="280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IN" sz="2800">
                        <a:solidFill>
                          <a:schemeClr val="tx1"/>
                        </a:solidFill>
                      </a:rPr>
                      <m:t>viscocity</m:t>
                    </m:r>
                    <m:r>
                      <m:rPr>
                        <m:nor/>
                      </m:rPr>
                      <a:rPr lang="en-IN" sz="280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chemeClr val="tx1"/>
                    </a:solidFill>
                  </a:rPr>
                  <a:t>; To, T = non-dimensional reference and actual </a:t>
                </a:r>
                <a:r>
                  <a:rPr lang="en-IN" sz="2800" dirty="0" smtClean="0">
                    <a:solidFill>
                      <a:schemeClr val="tx1"/>
                    </a:solidFill>
                  </a:rPr>
                  <a:t>temperature </a:t>
                </a:r>
                <a:endParaRPr lang="en-IN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113" y="2973480"/>
                <a:ext cx="4621047" cy="2246769"/>
              </a:xfrm>
              <a:prstGeom prst="rect">
                <a:avLst/>
              </a:prstGeom>
              <a:blipFill rotWithShape="0">
                <a:blip r:embed="rId3"/>
                <a:stretch>
                  <a:fillRect l="-2632" b="-67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5401535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IN" sz="2800" dirty="0" smtClean="0"/>
              <a:t>Without plume, </a:t>
            </a:r>
            <a:r>
              <a:rPr lang="en-IN" sz="2800" dirty="0" smtClean="0">
                <a:solidFill>
                  <a:schemeClr val="accent4">
                    <a:lumMod val="75000"/>
                  </a:schemeClr>
                </a:solidFill>
              </a:rPr>
              <a:t>2) With </a:t>
            </a:r>
            <a:r>
              <a:rPr lang="en-IN" sz="2800" dirty="0">
                <a:solidFill>
                  <a:schemeClr val="accent4">
                    <a:lumMod val="75000"/>
                  </a:schemeClr>
                </a:solidFill>
              </a:rPr>
              <a:t>plume, no temperature-dependent viscosity (E = 0) </a:t>
            </a:r>
            <a:endParaRPr lang="en-IN" sz="28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IN" sz="2800" dirty="0" smtClean="0">
                <a:solidFill>
                  <a:srgbClr val="00B050"/>
                </a:solidFill>
              </a:rPr>
              <a:t>3) With </a:t>
            </a:r>
            <a:r>
              <a:rPr lang="en-IN" sz="2800" dirty="0">
                <a:solidFill>
                  <a:srgbClr val="00B050"/>
                </a:solidFill>
              </a:rPr>
              <a:t>plume and moderate temperature-dependent </a:t>
            </a:r>
            <a:r>
              <a:rPr lang="en-IN" sz="2800" dirty="0" smtClean="0">
                <a:solidFill>
                  <a:srgbClr val="00B050"/>
                </a:solidFill>
              </a:rPr>
              <a:t>viscosity (E=5) </a:t>
            </a:r>
          </a:p>
          <a:p>
            <a:r>
              <a:rPr lang="en-IN" sz="2800" dirty="0" smtClean="0">
                <a:solidFill>
                  <a:srgbClr val="FF0000"/>
                </a:solidFill>
              </a:rPr>
              <a:t>4) With </a:t>
            </a:r>
            <a:r>
              <a:rPr lang="en-IN" sz="2800" dirty="0">
                <a:solidFill>
                  <a:srgbClr val="FF0000"/>
                </a:solidFill>
              </a:rPr>
              <a:t>plume and strong temperature-dependent </a:t>
            </a:r>
            <a:r>
              <a:rPr lang="en-IN" sz="2800" dirty="0" smtClean="0">
                <a:solidFill>
                  <a:srgbClr val="FF0000"/>
                </a:solidFill>
              </a:rPr>
              <a:t>viscosity (E = 10) 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2986640" y="2792195"/>
            <a:ext cx="119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</a:rPr>
              <a:t>Indian craton at 65 Ma</a:t>
            </a:r>
            <a:endParaRPr lang="en-IN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83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772" y="118871"/>
            <a:ext cx="9672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</a:rPr>
              <a:t>Craton: The unique lithosphere</a:t>
            </a:r>
            <a:endParaRPr lang="en-IN" sz="36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6" y="1082846"/>
            <a:ext cx="8308849" cy="3887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776" y="4927241"/>
            <a:ext cx="867547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accent4">
                    <a:lumMod val="75000"/>
                  </a:schemeClr>
                </a:solidFill>
              </a:rPr>
              <a:t>Present day approximate location of cratons</a:t>
            </a:r>
          </a:p>
          <a:p>
            <a:r>
              <a:rPr lang="en-IN" i="1" dirty="0" smtClean="0">
                <a:solidFill>
                  <a:srgbClr val="002060"/>
                </a:solidFill>
              </a:rPr>
              <a:t>(</a:t>
            </a:r>
            <a:r>
              <a:rPr lang="en-IN" i="1" dirty="0" err="1" smtClean="0">
                <a:solidFill>
                  <a:srgbClr val="002060"/>
                </a:solidFill>
              </a:rPr>
              <a:t>Nataf</a:t>
            </a:r>
            <a:r>
              <a:rPr lang="en-IN" i="1" dirty="0" smtClean="0">
                <a:solidFill>
                  <a:srgbClr val="002060"/>
                </a:solidFill>
              </a:rPr>
              <a:t> and Richard, 1996)</a:t>
            </a:r>
          </a:p>
          <a:p>
            <a:r>
              <a:rPr lang="en-IN" sz="2000" i="1" dirty="0" smtClean="0">
                <a:solidFill>
                  <a:srgbClr val="002060"/>
                </a:solidFill>
              </a:rPr>
              <a:t>NA: North America; AM: Amazonia; SF: Sao Francisco; AN: Antarctica;</a:t>
            </a:r>
          </a:p>
          <a:p>
            <a:r>
              <a:rPr lang="en-IN" sz="2000" i="1" dirty="0" smtClean="0">
                <a:solidFill>
                  <a:srgbClr val="002060"/>
                </a:solidFill>
              </a:rPr>
              <a:t>SC: Scandinavia; WA: West Africa; SA: South Africa; SB: Siberia; </a:t>
            </a:r>
          </a:p>
          <a:p>
            <a:r>
              <a:rPr lang="en-IN" sz="2000" i="1" dirty="0" smtClean="0">
                <a:solidFill>
                  <a:srgbClr val="002060"/>
                </a:solidFill>
              </a:rPr>
              <a:t>IN: India; AU: Australia</a:t>
            </a:r>
            <a:endParaRPr lang="en-IN" sz="2000" i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15363" y="1342522"/>
            <a:ext cx="33976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dirty="0" smtClean="0">
                <a:solidFill>
                  <a:srgbClr val="002060"/>
                </a:solidFill>
              </a:rPr>
              <a:t>Thicker lithosphere (&gt;200 km)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rgbClr val="002060"/>
                </a:solidFill>
              </a:rPr>
              <a:t>No significant deformation after Cambrian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rgbClr val="002060"/>
                </a:solidFill>
              </a:rPr>
              <a:t>Low heat flow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rgbClr val="002060"/>
                </a:solidFill>
              </a:rPr>
              <a:t>High seismic velocity anomalies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7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8587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2060"/>
                </a:solidFill>
              </a:rPr>
              <a:t>P</a:t>
            </a:r>
            <a:r>
              <a:rPr lang="en-IN" sz="3200" b="1" dirty="0" smtClean="0">
                <a:solidFill>
                  <a:srgbClr val="002060"/>
                </a:solidFill>
              </a:rPr>
              <a:t>lume-craton interaction: Viscosity profile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5610" y="3595384"/>
            <a:ext cx="970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2060"/>
                </a:solidFill>
              </a:rPr>
              <a:t>[1,100]: 1 Asthenosphere (10</a:t>
            </a:r>
            <a:r>
              <a:rPr lang="en-IN" sz="2400" b="1" baseline="30000" dirty="0" smtClean="0">
                <a:solidFill>
                  <a:srgbClr val="002060"/>
                </a:solidFill>
              </a:rPr>
              <a:t>21</a:t>
            </a:r>
            <a:r>
              <a:rPr lang="en-IN" sz="2400" b="1" dirty="0" smtClean="0">
                <a:solidFill>
                  <a:srgbClr val="002060"/>
                </a:solidFill>
              </a:rPr>
              <a:t> Pa-s</a:t>
            </a:r>
            <a:r>
              <a:rPr lang="en-IN" sz="2400" b="1" dirty="0">
                <a:solidFill>
                  <a:srgbClr val="002060"/>
                </a:solidFill>
              </a:rPr>
              <a:t>), 100 times stronger </a:t>
            </a:r>
            <a:r>
              <a:rPr lang="en-IN" sz="2400" b="1" dirty="0" smtClean="0">
                <a:solidFill>
                  <a:srgbClr val="002060"/>
                </a:solidFill>
              </a:rPr>
              <a:t>craton</a:t>
            </a:r>
            <a:endParaRPr lang="en-IN" sz="2400" b="1" dirty="0">
              <a:solidFill>
                <a:srgbClr val="002060"/>
              </a:solidFill>
            </a:endParaRPr>
          </a:p>
        </p:txBody>
      </p:sp>
      <p:pic>
        <p:nvPicPr>
          <p:cNvPr id="7" name="V1_ 65_np_1_100_e.60.-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7195" y="976688"/>
            <a:ext cx="5529066" cy="2683817"/>
          </a:xfrm>
          <a:prstGeom prst="rect">
            <a:avLst/>
          </a:prstGeom>
        </p:spPr>
      </p:pic>
      <p:pic>
        <p:nvPicPr>
          <p:cNvPr id="8" name="V2_ 65_E0_1_100_e.60.-1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96391" y="976688"/>
            <a:ext cx="5529066" cy="2683817"/>
          </a:xfrm>
          <a:prstGeom prst="rect">
            <a:avLst/>
          </a:prstGeom>
        </p:spPr>
      </p:pic>
      <p:pic>
        <p:nvPicPr>
          <p:cNvPr id="9" name="V3_ 65_E5_1_100_e.60.-10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197" y="4085831"/>
            <a:ext cx="5529066" cy="2683817"/>
          </a:xfrm>
          <a:prstGeom prst="rect">
            <a:avLst/>
          </a:prstGeom>
        </p:spPr>
      </p:pic>
      <p:pic>
        <p:nvPicPr>
          <p:cNvPr id="10" name="V4_ 65_E10_e.60.-10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607975" y="4085830"/>
            <a:ext cx="5507834" cy="268381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4670" y="1414129"/>
            <a:ext cx="116958" cy="2445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478938" y="1414128"/>
            <a:ext cx="116958" cy="2445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6967870" y="1414127"/>
            <a:ext cx="116958" cy="2445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14670" y="4539141"/>
            <a:ext cx="116958" cy="2445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468305" y="4524548"/>
            <a:ext cx="116958" cy="2445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967870" y="4507240"/>
            <a:ext cx="116958" cy="2445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1998851" y="1392859"/>
            <a:ext cx="116958" cy="2445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11994924" y="4539141"/>
            <a:ext cx="116958" cy="2445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709684" y="2802612"/>
            <a:ext cx="12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No Plume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74257" y="284118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E = 0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1899" y="599609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E = 5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74257" y="599609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E = 10</a:t>
            </a:r>
            <a:endParaRPr lang="en-IN" b="1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709684" y="2802612"/>
            <a:ext cx="46265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260609" y="2788964"/>
            <a:ext cx="46265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9684" y="5875633"/>
            <a:ext cx="46265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60609" y="5896377"/>
            <a:ext cx="46265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36318" y="6417759"/>
            <a:ext cx="25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and Ghosh, In prep)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3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8587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Quantifying shortening of the cratonic root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4601" y="4530029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</a:rPr>
              <a:t>216 km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530"/>
            <a:ext cx="4723506" cy="588246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232812" y="1188029"/>
            <a:ext cx="2005485" cy="5284697"/>
            <a:chOff x="10232812" y="1188029"/>
            <a:chExt cx="2005485" cy="5284697"/>
          </a:xfrm>
        </p:grpSpPr>
        <p:sp>
          <p:nvSpPr>
            <p:cNvPr id="19" name="Rectangle 18"/>
            <p:cNvSpPr/>
            <p:nvPr/>
          </p:nvSpPr>
          <p:spPr>
            <a:xfrm>
              <a:off x="10232812" y="1188029"/>
              <a:ext cx="200548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400" b="1" dirty="0">
                  <a:solidFill>
                    <a:srgbClr val="002060"/>
                  </a:solidFill>
                </a:rPr>
                <a:t>deformation </a:t>
              </a:r>
              <a:r>
                <a:rPr lang="en-IN" sz="2400" b="1" dirty="0" smtClean="0">
                  <a:solidFill>
                    <a:srgbClr val="002060"/>
                  </a:solidFill>
                </a:rPr>
                <a:t>=</a:t>
              </a:r>
            </a:p>
            <a:p>
              <a:r>
                <a:rPr lang="en-IN" sz="2400" b="1" dirty="0" smtClean="0">
                  <a:solidFill>
                    <a:srgbClr val="002060"/>
                  </a:solidFill>
                </a:rPr>
                <a:t> </a:t>
              </a:r>
              <a:r>
                <a:rPr lang="en-IN" sz="2400" b="1" dirty="0">
                  <a:solidFill>
                    <a:srgbClr val="002060"/>
                  </a:solidFill>
                </a:rPr>
                <a:t>(</a:t>
              </a:r>
              <a:r>
                <a:rPr lang="en-IN" sz="2400" b="1" dirty="0" smtClean="0">
                  <a:solidFill>
                    <a:srgbClr val="002060"/>
                  </a:solidFill>
                </a:rPr>
                <a:t>A</a:t>
              </a:r>
              <a:r>
                <a:rPr lang="en-IN" sz="2400" b="1" baseline="-25000" dirty="0" smtClean="0">
                  <a:solidFill>
                    <a:srgbClr val="002060"/>
                  </a:solidFill>
                </a:rPr>
                <a:t>t</a:t>
              </a:r>
              <a:r>
                <a:rPr lang="en-IN" sz="2400" b="1" dirty="0" smtClean="0">
                  <a:solidFill>
                    <a:srgbClr val="002060"/>
                  </a:solidFill>
                </a:rPr>
                <a:t>-</a:t>
              </a:r>
              <a:r>
                <a:rPr lang="en-IN" sz="2400" b="1" dirty="0" err="1" smtClean="0">
                  <a:solidFill>
                    <a:srgbClr val="002060"/>
                  </a:solidFill>
                </a:rPr>
                <a:t>A</a:t>
              </a:r>
              <a:r>
                <a:rPr lang="en-IN" sz="2400" b="1" baseline="-25000" dirty="0" err="1">
                  <a:solidFill>
                    <a:srgbClr val="002060"/>
                  </a:solidFill>
                </a:rPr>
                <a:t>o</a:t>
              </a:r>
              <a:r>
                <a:rPr lang="en-IN" sz="2400" b="1" dirty="0" smtClean="0">
                  <a:solidFill>
                    <a:srgbClr val="002060"/>
                  </a:solidFill>
                </a:rPr>
                <a:t>)/</a:t>
              </a:r>
              <a:r>
                <a:rPr lang="en-IN" sz="2400" b="1" dirty="0" err="1">
                  <a:solidFill>
                    <a:srgbClr val="002060"/>
                  </a:solidFill>
                </a:rPr>
                <a:t>A</a:t>
              </a:r>
              <a:r>
                <a:rPr lang="en-IN" sz="2400" b="1" baseline="-25000" dirty="0" err="1">
                  <a:solidFill>
                    <a:srgbClr val="002060"/>
                  </a:solidFill>
                </a:rPr>
                <a:t>o</a:t>
              </a:r>
              <a:r>
                <a:rPr lang="en-IN" sz="2400" b="1" baseline="-25000" dirty="0">
                  <a:solidFill>
                    <a:srgbClr val="002060"/>
                  </a:solidFill>
                </a:rPr>
                <a:t> </a:t>
              </a:r>
              <a:r>
                <a:rPr lang="en-IN" sz="2400" b="1" dirty="0">
                  <a:solidFill>
                    <a:srgbClr val="002060"/>
                  </a:solidFill>
                </a:rPr>
                <a:t>%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232812" y="2223006"/>
              <a:ext cx="185205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400" dirty="0"/>
                <a:t>A</a:t>
              </a:r>
              <a:r>
                <a:rPr lang="en-IN" sz="2400" baseline="-25000" dirty="0"/>
                <a:t>t</a:t>
              </a:r>
              <a:r>
                <a:rPr lang="en-IN" sz="2400" dirty="0"/>
                <a:t>=Area at any time </a:t>
              </a:r>
              <a:r>
                <a:rPr lang="en-IN" sz="2400" dirty="0" err="1"/>
                <a:t>A</a:t>
              </a:r>
              <a:r>
                <a:rPr lang="en-IN" sz="2400" baseline="-25000" dirty="0" err="1"/>
                <a:t>o</a:t>
              </a:r>
              <a:r>
                <a:rPr lang="en-IN" sz="2400" dirty="0"/>
                <a:t>= Initial area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316801" y="3425738"/>
              <a:ext cx="1898347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400" dirty="0" smtClean="0"/>
            </a:p>
            <a:p>
              <a:r>
                <a:rPr lang="en-IN" sz="2400" dirty="0" smtClean="0"/>
                <a:t>-100 % deformation means complete destruction of craton at that depth.</a:t>
              </a:r>
              <a:endParaRPr lang="en-IN" sz="2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97060" y="971994"/>
            <a:ext cx="5635752" cy="5871718"/>
            <a:chOff x="4651652" y="970340"/>
            <a:chExt cx="5635752" cy="5871718"/>
          </a:xfrm>
        </p:grpSpPr>
        <p:sp>
          <p:nvSpPr>
            <p:cNvPr id="18" name="TextBox 17"/>
            <p:cNvSpPr txBox="1"/>
            <p:nvPr/>
          </p:nvSpPr>
          <p:spPr>
            <a:xfrm rot="16200000">
              <a:off x="1900459" y="3721533"/>
              <a:ext cx="5871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i="1" dirty="0" smtClean="0">
                  <a:solidFill>
                    <a:srgbClr val="002060"/>
                  </a:solidFill>
                </a:rPr>
                <a:t>Deformation %</a:t>
              </a:r>
              <a:endParaRPr lang="en-IN" b="1" i="1" dirty="0">
                <a:solidFill>
                  <a:srgbClr val="002060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899546" y="970341"/>
              <a:ext cx="5387858" cy="5871717"/>
              <a:chOff x="4899546" y="970341"/>
              <a:chExt cx="5387858" cy="587171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899546" y="970341"/>
                <a:ext cx="5387858" cy="5871717"/>
                <a:chOff x="4626589" y="970341"/>
                <a:chExt cx="5387858" cy="5871717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574" t="9368" r="3247"/>
                <a:stretch/>
              </p:blipFill>
              <p:spPr>
                <a:xfrm>
                  <a:off x="4681181" y="3551825"/>
                  <a:ext cx="5333266" cy="3156046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36" t="16466" r="50390"/>
                <a:stretch/>
              </p:blipFill>
              <p:spPr>
                <a:xfrm>
                  <a:off x="4660569" y="970341"/>
                  <a:ext cx="5353878" cy="2946565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4626589" y="6472726"/>
                  <a:ext cx="53878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dirty="0" smtClean="0">
                      <a:solidFill>
                        <a:srgbClr val="002060"/>
                      </a:solidFill>
                    </a:rPr>
                    <a:t>Time in  Ma</a:t>
                  </a:r>
                  <a:endParaRPr lang="en-IN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6802632" y="1554846"/>
                <a:ext cx="1117614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IN" sz="2400" b="1" dirty="0" smtClean="0">
                    <a:solidFill>
                      <a:schemeClr val="bg1"/>
                    </a:solidFill>
                  </a:rPr>
                  <a:t>265 km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326974" y="4341498"/>
                <a:ext cx="1117614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IN" sz="2400" b="1" dirty="0" smtClean="0">
                    <a:solidFill>
                      <a:schemeClr val="bg1"/>
                    </a:solidFill>
                  </a:rPr>
                  <a:t>240 km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235123" y="3464279"/>
            <a:ext cx="731290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265 km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1536" y="3464279"/>
            <a:ext cx="731290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265 km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28891" y="6318837"/>
            <a:ext cx="731290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265 km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14991" y="6318837"/>
            <a:ext cx="731290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chemeClr val="bg1"/>
                </a:solidFill>
              </a:rPr>
              <a:t>265 km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8507" y="307445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No Plume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75292" y="309494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E = 0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4625" y="597831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E = 5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63571" y="605744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E = 10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6811" y="6488668"/>
            <a:ext cx="25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and Ghosh, In prep)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77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" y="1157215"/>
            <a:ext cx="9803481" cy="52857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763" y="153566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Quantifying shortening of the cratonic root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22655" y="2368213"/>
            <a:ext cx="23169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~</a:t>
            </a:r>
            <a:r>
              <a:rPr lang="en-IN" sz="2800" dirty="0" smtClean="0"/>
              <a:t>130 </a:t>
            </a:r>
            <a:r>
              <a:rPr lang="en-IN" sz="2800" dirty="0" smtClean="0"/>
              <a:t>km root is destroyed for (0.1,100) viscosity combination model</a:t>
            </a:r>
            <a:endParaRPr lang="en-IN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357313" y="1550194"/>
            <a:ext cx="7734050" cy="4565357"/>
            <a:chOff x="1357313" y="1550194"/>
            <a:chExt cx="7734050" cy="4565357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357313" y="1557338"/>
              <a:ext cx="14287" cy="2043112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337134" y="4040355"/>
              <a:ext cx="14287" cy="2043112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478380" y="4024313"/>
              <a:ext cx="14287" cy="2043112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438900" y="1550194"/>
              <a:ext cx="14287" cy="2043112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539038" y="1550194"/>
              <a:ext cx="14287" cy="2043112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77076" y="4072439"/>
              <a:ext cx="14287" cy="2043112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3746605" y="6442963"/>
            <a:ext cx="25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and Ghosh, In prep)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9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4" y="973301"/>
            <a:ext cx="4425772" cy="57724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5763" y="153566"/>
            <a:ext cx="11469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Effect of temperature dependent viscosity on Indian plate velocity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2653" y="1299411"/>
            <a:ext cx="61280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 smtClean="0">
                <a:solidFill>
                  <a:srgbClr val="002060"/>
                </a:solidFill>
              </a:rPr>
              <a:t>Thinning of craton does not occur at 65 Ma</a:t>
            </a:r>
            <a:r>
              <a:rPr lang="en-IN" sz="2800" dirty="0" smtClean="0"/>
              <a:t>. So, thinning of craton root may have least effect on the velocity of the Indian plate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 smtClean="0">
                <a:solidFill>
                  <a:srgbClr val="002060"/>
                </a:solidFill>
              </a:rPr>
              <a:t>Plume-induced weakening thin down non-cratonic lithosphere and lubricate the lithosphere-asthenosphere boundary</a:t>
            </a:r>
            <a:r>
              <a:rPr lang="en-IN" sz="2800" dirty="0" smtClean="0"/>
              <a:t>: A potential factor for sustaining the high velocity of Indian plate since 65 Ma.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626811" y="6488668"/>
            <a:ext cx="25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(Paul and Ghosh, In prep)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346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8174" y="2167807"/>
            <a:ext cx="101812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dirty="0" smtClean="0"/>
              <a:t>Plume-induced thermo-mechanical erosion could have thinned down the Indian craton, if the strength of temperature dependence is high. We found up to ~</a:t>
            </a:r>
            <a:r>
              <a:rPr lang="en-IN" sz="2800" dirty="0" smtClean="0"/>
              <a:t>130 </a:t>
            </a:r>
            <a:r>
              <a:rPr lang="en-IN" sz="2800" dirty="0" smtClean="0"/>
              <a:t>km reduction of cratonic root</a:t>
            </a:r>
          </a:p>
          <a:p>
            <a:pPr marL="342900" indent="-342900">
              <a:buAutoNum type="arabicPeriod"/>
            </a:pPr>
            <a:endParaRPr lang="en-IN" sz="2800" dirty="0" smtClean="0"/>
          </a:p>
          <a:p>
            <a:pPr marL="342900" indent="-342900">
              <a:buAutoNum type="arabicPeriod"/>
            </a:pPr>
            <a:r>
              <a:rPr lang="en-IN" sz="2800" dirty="0" smtClean="0"/>
              <a:t>Plume could lubricate the lithosphere-asthenosphere boundary – A potential reason for the higher velocity of the Indian plate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39843" y="139210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Conclusions</a:t>
            </a:r>
            <a:endParaRPr lang="en-IN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555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754" y="173557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Summary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605" y="1049639"/>
            <a:ext cx="101601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Equipped with higher viscosity and thickness, cratons can resist convective stress: a primary reason for their long term survival.</a:t>
            </a:r>
            <a:endParaRPr lang="en-IN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Cratons need to be at least 100 times more viscous compared to their surroundings and the asthenosphere viscosity should not be less than 10</a:t>
            </a:r>
            <a:r>
              <a:rPr lang="en-IN" sz="2800" baseline="30000" dirty="0" smtClean="0"/>
              <a:t>20</a:t>
            </a:r>
            <a:r>
              <a:rPr lang="en-IN" sz="2800" dirty="0" smtClean="0"/>
              <a:t> Pa-s.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Plume-induced thermo-mechanical erosion can reduce cratonic root thickness. Plume can also lubricate the LAB, which may be a potential reason for Indian plate’s high velocity.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727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15038"/>
            <a:ext cx="121920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2060"/>
                </a:solidFill>
              </a:rPr>
              <a:t>In peer reviewed journals</a:t>
            </a:r>
            <a:r>
              <a:rPr lang="en-IN" sz="2000" b="1" dirty="0"/>
              <a:t/>
            </a:r>
            <a:br>
              <a:rPr lang="en-IN" sz="2000" b="1" dirty="0"/>
            </a:br>
            <a:r>
              <a:rPr lang="en-IN" sz="2000" dirty="0"/>
              <a:t>2</a:t>
            </a:r>
            <a:r>
              <a:rPr lang="en-IN" sz="2000" dirty="0" smtClean="0"/>
              <a:t>. J. Paul, A. Ghosh, </a:t>
            </a:r>
            <a:r>
              <a:rPr lang="en-IN" sz="2000" dirty="0" smtClean="0">
                <a:solidFill>
                  <a:srgbClr val="002060"/>
                </a:solidFill>
              </a:rPr>
              <a:t>2020</a:t>
            </a:r>
            <a:r>
              <a:rPr lang="en-IN" sz="2000" dirty="0" smtClean="0"/>
              <a:t>, </a:t>
            </a:r>
            <a:r>
              <a:rPr lang="en-IN" sz="2000" dirty="0"/>
              <a:t>Evolution of cratons through the ages: A time-dependent </a:t>
            </a:r>
            <a:r>
              <a:rPr lang="en-IN" sz="2000" dirty="0" smtClean="0"/>
              <a:t>study, </a:t>
            </a:r>
            <a:r>
              <a:rPr lang="en-IN" sz="2000" i="1" dirty="0" smtClean="0"/>
              <a:t>Earth and Planetary Science</a:t>
            </a: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>1</a:t>
            </a:r>
            <a:r>
              <a:rPr lang="en-IN" sz="2000" dirty="0" smtClean="0"/>
              <a:t>. </a:t>
            </a:r>
            <a:r>
              <a:rPr lang="en-IN" sz="2000" dirty="0"/>
              <a:t>J. Paul, A. Ghosh, C.P. Conrad, </a:t>
            </a:r>
            <a:r>
              <a:rPr lang="en-IN" sz="2000" dirty="0">
                <a:solidFill>
                  <a:srgbClr val="002060"/>
                </a:solidFill>
              </a:rPr>
              <a:t>2019</a:t>
            </a:r>
            <a:r>
              <a:rPr lang="en-IN" sz="2000" dirty="0"/>
              <a:t>. Traction and strain-rate at the base of the lithosphere: An insight into cratonic survival. </a:t>
            </a:r>
            <a:r>
              <a:rPr lang="en-IN" sz="2000" i="1" dirty="0"/>
              <a:t>Geophysical Journal </a:t>
            </a:r>
            <a:r>
              <a:rPr lang="en-IN" sz="2000" i="1" dirty="0" smtClean="0"/>
              <a:t>International</a:t>
            </a:r>
          </a:p>
          <a:p>
            <a:r>
              <a:rPr lang="en-IN" sz="2000" dirty="0"/>
              <a:t/>
            </a:r>
            <a:br>
              <a:rPr lang="en-IN" sz="2000" dirty="0"/>
            </a:br>
            <a:r>
              <a:rPr lang="en-IN" sz="2000" b="1" dirty="0">
                <a:solidFill>
                  <a:srgbClr val="002060"/>
                </a:solidFill>
              </a:rPr>
              <a:t>Conference </a:t>
            </a:r>
            <a:r>
              <a:rPr lang="en-IN" sz="2000" b="1" dirty="0" smtClean="0">
                <a:solidFill>
                  <a:srgbClr val="002060"/>
                </a:solidFill>
              </a:rPr>
              <a:t>Presentations</a:t>
            </a:r>
          </a:p>
          <a:p>
            <a:r>
              <a:rPr lang="en-IN" dirty="0" smtClean="0"/>
              <a:t>8. </a:t>
            </a:r>
            <a:r>
              <a:rPr lang="en-IN" b="1" dirty="0" smtClean="0"/>
              <a:t>J. Paul, </a:t>
            </a:r>
            <a:r>
              <a:rPr lang="en-IN" dirty="0" smtClean="0"/>
              <a:t>A. Ghosh, 2021. </a:t>
            </a:r>
            <a:r>
              <a:rPr lang="en-IN" dirty="0"/>
              <a:t>Interaction of the Indian craton with the Reunion </a:t>
            </a:r>
            <a:r>
              <a:rPr lang="en-IN" dirty="0" smtClean="0"/>
              <a:t>plume. EGU General Assembly, Vienna</a:t>
            </a:r>
            <a:r>
              <a:rPr lang="en-IN" dirty="0"/>
              <a:t>.</a:t>
            </a:r>
            <a:br>
              <a:rPr lang="en-IN" dirty="0"/>
            </a:br>
            <a:r>
              <a:rPr lang="en-IN" dirty="0" smtClean="0"/>
              <a:t>7.</a:t>
            </a:r>
            <a:r>
              <a:rPr lang="en-IN" dirty="0"/>
              <a:t> </a:t>
            </a:r>
            <a:r>
              <a:rPr lang="en-IN" b="1" dirty="0"/>
              <a:t>J. Paul, </a:t>
            </a:r>
            <a:r>
              <a:rPr lang="en-IN" dirty="0"/>
              <a:t>A. Ghosh, 2020. Understanding deformation of cratons in presence of mid-lithospheric discontinuity. </a:t>
            </a:r>
            <a:r>
              <a:rPr lang="en-IN" dirty="0" smtClean="0"/>
              <a:t>EGU General Assembly, Vienna.</a:t>
            </a:r>
            <a:r>
              <a:rPr lang="en-IN" dirty="0"/>
              <a:t> </a:t>
            </a:r>
            <a:br>
              <a:rPr lang="en-IN" dirty="0"/>
            </a:br>
            <a:r>
              <a:rPr lang="en-IN" dirty="0" smtClean="0"/>
              <a:t>6. </a:t>
            </a:r>
            <a:r>
              <a:rPr lang="en-IN" b="1" dirty="0" smtClean="0"/>
              <a:t>J</a:t>
            </a:r>
            <a:r>
              <a:rPr lang="en-IN" b="1" dirty="0"/>
              <a:t>. Paul</a:t>
            </a:r>
            <a:r>
              <a:rPr lang="en-IN" dirty="0"/>
              <a:t>, A. Ghosh, 2019, Evolution of cratons in time-dependent mantle convection models. AGU Fall Meeting, </a:t>
            </a:r>
            <a:r>
              <a:rPr lang="en-IN" dirty="0" smtClean="0"/>
              <a:t>San Francisco</a:t>
            </a:r>
            <a:endParaRPr lang="en-IN" dirty="0"/>
          </a:p>
          <a:p>
            <a:r>
              <a:rPr lang="en-IN" dirty="0" smtClean="0"/>
              <a:t>5. </a:t>
            </a:r>
            <a:r>
              <a:rPr lang="en-IN" dirty="0"/>
              <a:t>A. Ghosh, </a:t>
            </a:r>
            <a:r>
              <a:rPr lang="en-IN" b="1" dirty="0"/>
              <a:t>J. Paul</a:t>
            </a:r>
            <a:r>
              <a:rPr lang="en-IN" dirty="0"/>
              <a:t>, 2019, Effect of Weak Mid-lithospheric Discontinuities on the Survival of Cratons . AGU Fall </a:t>
            </a:r>
            <a:r>
              <a:rPr lang="en-IN" dirty="0" smtClean="0"/>
              <a:t>Meeting, San </a:t>
            </a:r>
            <a:r>
              <a:rPr lang="en-IN" dirty="0"/>
              <a:t>F</a:t>
            </a:r>
            <a:r>
              <a:rPr lang="en-IN" dirty="0" smtClean="0"/>
              <a:t>rancisco</a:t>
            </a:r>
          </a:p>
          <a:p>
            <a:r>
              <a:rPr lang="en-IN" dirty="0" smtClean="0"/>
              <a:t>4. </a:t>
            </a:r>
            <a:r>
              <a:rPr lang="en-IN" dirty="0"/>
              <a:t>J. Paul, </a:t>
            </a:r>
            <a:r>
              <a:rPr lang="en-IN" b="1" dirty="0"/>
              <a:t>A. Ghosh </a:t>
            </a:r>
            <a:r>
              <a:rPr lang="en-IN" dirty="0"/>
              <a:t>, 2019, Evolution and survival potential of cratons: A numerical study. IUGG General Assembly, Montreal</a:t>
            </a:r>
            <a:r>
              <a:rPr lang="en-IN" dirty="0" smtClean="0"/>
              <a:t>.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3</a:t>
            </a:r>
            <a:r>
              <a:rPr lang="en-IN" dirty="0" smtClean="0"/>
              <a:t>.</a:t>
            </a:r>
            <a:r>
              <a:rPr lang="en-IN" dirty="0"/>
              <a:t> </a:t>
            </a:r>
            <a:r>
              <a:rPr lang="en-IN" b="1" dirty="0"/>
              <a:t>J. Paul </a:t>
            </a:r>
            <a:r>
              <a:rPr lang="en-IN" dirty="0"/>
              <a:t>, A. Ghosh, 2018, Stability of cratons since early Phanerozoic. AGU Fall Meeting, Washington </a:t>
            </a:r>
            <a:r>
              <a:rPr lang="en-IN" dirty="0" smtClean="0"/>
              <a:t>DC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2</a:t>
            </a:r>
            <a:r>
              <a:rPr lang="en-IN" dirty="0" smtClean="0"/>
              <a:t>. </a:t>
            </a:r>
            <a:r>
              <a:rPr lang="en-IN" dirty="0"/>
              <a:t>A. Ghosh, </a:t>
            </a:r>
            <a:r>
              <a:rPr lang="en-IN" b="1" dirty="0"/>
              <a:t>J. Paul </a:t>
            </a:r>
            <a:r>
              <a:rPr lang="en-IN" dirty="0"/>
              <a:t>, C.P. Conrad, 2018, The Relation Between Tractions and Strain Rate at the Base of the Lithosphere: Key to Understanding Cratonic Stability. AGU Fall Meeting, Washington DC</a:t>
            </a:r>
            <a:r>
              <a:rPr lang="en-IN" dirty="0" smtClean="0"/>
              <a:t>.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1</a:t>
            </a:r>
            <a:r>
              <a:rPr lang="en-IN" dirty="0" smtClean="0"/>
              <a:t>.</a:t>
            </a:r>
            <a:r>
              <a:rPr lang="en-IN" dirty="0"/>
              <a:t> </a:t>
            </a:r>
            <a:r>
              <a:rPr lang="en-IN" b="1" dirty="0"/>
              <a:t>J. Paul </a:t>
            </a:r>
            <a:r>
              <a:rPr lang="en-IN" dirty="0"/>
              <a:t>, A. Ghosh, 2018, Variation of traction and strain rate with lithospheric thickness: An insight into understanding cratonic stability. EGU General Assembly, Vienna. </a:t>
            </a:r>
            <a:r>
              <a:rPr lang="en-IN" sz="2000" dirty="0"/>
              <a:t/>
            </a:r>
            <a:br>
              <a:rPr lang="en-IN" sz="2000" dirty="0"/>
            </a:b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29784" y="203538"/>
            <a:ext cx="96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Publications from PhD work</a:t>
            </a:r>
            <a:endParaRPr lang="en-IN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71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188547"/>
            <a:ext cx="1102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002060"/>
                </a:solidFill>
              </a:rPr>
              <a:t>Articles for science-society communication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8569" y="1588168"/>
            <a:ext cx="96733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 smtClean="0"/>
              <a:t>5. </a:t>
            </a:r>
            <a:r>
              <a:rPr lang="en-IN" sz="2400" dirty="0"/>
              <a:t>Cratons! Why are you still Here</a:t>
            </a:r>
            <a:r>
              <a:rPr lang="en-IN" sz="2400" i="1" dirty="0"/>
              <a:t>, </a:t>
            </a:r>
            <a:r>
              <a:rPr lang="en-IN" sz="2400" i="1" dirty="0" smtClean="0"/>
              <a:t>2021, AGU EOS </a:t>
            </a:r>
          </a:p>
          <a:p>
            <a:endParaRPr lang="en-IN" sz="2400" i="1" dirty="0" smtClean="0"/>
          </a:p>
          <a:p>
            <a:r>
              <a:rPr lang="en-IN" sz="2400" i="1" dirty="0" smtClean="0"/>
              <a:t>4</a:t>
            </a:r>
            <a:r>
              <a:rPr lang="en-IN" sz="2400" i="1" dirty="0"/>
              <a:t>. </a:t>
            </a:r>
            <a:r>
              <a:rPr lang="en-IN" sz="2400" dirty="0"/>
              <a:t>2021: </a:t>
            </a:r>
            <a:r>
              <a:rPr lang="en-IN" sz="2400" dirty="0" smtClean="0"/>
              <a:t>100</a:t>
            </a:r>
            <a:r>
              <a:rPr lang="en-IN" sz="2400" baseline="30000" dirty="0" smtClean="0"/>
              <a:t>th</a:t>
            </a:r>
            <a:r>
              <a:rPr lang="en-IN" sz="2400" dirty="0" smtClean="0"/>
              <a:t> </a:t>
            </a:r>
            <a:r>
              <a:rPr lang="en-IN" sz="2400" dirty="0"/>
              <a:t>Year of </a:t>
            </a:r>
            <a:r>
              <a:rPr lang="en-IN" sz="2400" dirty="0" smtClean="0"/>
              <a:t>the craton concept and top three problems associated with cratons, 2021, </a:t>
            </a:r>
            <a:r>
              <a:rPr lang="en-IN" sz="2400" i="1" dirty="0" smtClean="0"/>
              <a:t>European </a:t>
            </a:r>
            <a:r>
              <a:rPr lang="en-IN" sz="2400" i="1" dirty="0"/>
              <a:t>Geoscience Union</a:t>
            </a:r>
            <a:r>
              <a:rPr lang="en-IN" sz="2400" dirty="0"/>
              <a:t>, Geodynamics </a:t>
            </a:r>
            <a:r>
              <a:rPr lang="en-IN" sz="2400" dirty="0" smtClean="0"/>
              <a:t>division</a:t>
            </a:r>
          </a:p>
          <a:p>
            <a:endParaRPr lang="en-IN" sz="2400" i="1" dirty="0" smtClean="0"/>
          </a:p>
          <a:p>
            <a:r>
              <a:rPr lang="en-IN" sz="2400" i="1" dirty="0" smtClean="0"/>
              <a:t>3. </a:t>
            </a:r>
            <a:r>
              <a:rPr lang="bn-IN" sz="2400" dirty="0"/>
              <a:t>পৃথিবীর গভীর </a:t>
            </a:r>
            <a:r>
              <a:rPr lang="bn-IN" sz="2400" dirty="0" smtClean="0"/>
              <a:t>কথা</a:t>
            </a:r>
            <a:r>
              <a:rPr lang="en-IN" sz="2400" dirty="0" smtClean="0"/>
              <a:t>, </a:t>
            </a:r>
            <a:r>
              <a:rPr lang="bn-IN" sz="2400" dirty="0"/>
              <a:t> </a:t>
            </a:r>
            <a:r>
              <a:rPr lang="en-IN" sz="2400" dirty="0" smtClean="0"/>
              <a:t>2020, </a:t>
            </a:r>
            <a:r>
              <a:rPr lang="bn-IN" sz="2400" i="1" dirty="0" smtClean="0"/>
              <a:t>বিজ্ঞান</a:t>
            </a:r>
            <a:endParaRPr lang="bn-IN" sz="2400" i="1" dirty="0"/>
          </a:p>
          <a:p>
            <a:endParaRPr lang="en-IN" sz="2400" dirty="0" smtClean="0"/>
          </a:p>
          <a:p>
            <a:r>
              <a:rPr lang="en-IN" sz="2400" dirty="0"/>
              <a:t>2</a:t>
            </a:r>
            <a:r>
              <a:rPr lang="en-IN" sz="2400" dirty="0" smtClean="0"/>
              <a:t>. </a:t>
            </a:r>
            <a:r>
              <a:rPr lang="en-IN" sz="2400" dirty="0"/>
              <a:t>Geoscience in the third world, 2020, </a:t>
            </a:r>
            <a:r>
              <a:rPr lang="en-IN" sz="2400" i="1" dirty="0"/>
              <a:t>European Geoscience Union, Geodynamics </a:t>
            </a:r>
            <a:r>
              <a:rPr lang="en-IN" sz="2400" i="1" dirty="0" smtClean="0"/>
              <a:t>division</a:t>
            </a:r>
            <a:r>
              <a:rPr lang="en-IN" sz="2400" i="1" dirty="0"/>
              <a:t> </a:t>
            </a:r>
            <a:endParaRPr lang="en-IN" sz="2400" i="1" dirty="0" smtClean="0"/>
          </a:p>
          <a:p>
            <a:endParaRPr lang="en-IN" sz="2400" u="sng" dirty="0" smtClean="0"/>
          </a:p>
          <a:p>
            <a:r>
              <a:rPr lang="en-IN" sz="2400" dirty="0"/>
              <a:t>1</a:t>
            </a:r>
            <a:r>
              <a:rPr lang="en-IN" sz="2400" dirty="0" smtClean="0"/>
              <a:t>. </a:t>
            </a:r>
            <a:r>
              <a:rPr lang="en-IN" sz="2400" dirty="0"/>
              <a:t>How did the Oldest Part of the Earth Still Survive Today</a:t>
            </a:r>
            <a:r>
              <a:rPr lang="en-IN" sz="2400" dirty="0" smtClean="0"/>
              <a:t>, 2020,</a:t>
            </a:r>
            <a:r>
              <a:rPr lang="en-IN" sz="2400" dirty="0"/>
              <a:t> </a:t>
            </a:r>
            <a:r>
              <a:rPr lang="en-IN" sz="2400" i="1" dirty="0"/>
              <a:t>AWSAR Scheme, Department of Science and Technology, </a:t>
            </a:r>
            <a:r>
              <a:rPr lang="en-IN" sz="2400" i="1" dirty="0" smtClean="0"/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1657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21282" y="2825278"/>
            <a:ext cx="11543782" cy="2005923"/>
            <a:chOff x="477934" y="2262462"/>
            <a:chExt cx="11543782" cy="20059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781"/>
            <a:stretch/>
          </p:blipFill>
          <p:spPr>
            <a:xfrm>
              <a:off x="10186210" y="2587990"/>
              <a:ext cx="1835506" cy="1447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34" y="2262462"/>
              <a:ext cx="1940187" cy="194018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58" b="31733"/>
            <a:stretch/>
          </p:blipFill>
          <p:spPr>
            <a:xfrm>
              <a:off x="6464329" y="2691655"/>
              <a:ext cx="3470143" cy="12287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238" y="2348484"/>
              <a:ext cx="1919901" cy="191990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3161537" y="1690290"/>
            <a:ext cx="5863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Research collaboration and funding agencies</a:t>
            </a:r>
            <a:endParaRPr lang="en-IN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87" y="2755930"/>
            <a:ext cx="2067913" cy="22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0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774" y="104932"/>
            <a:ext cx="1035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</a:rPr>
              <a:t>Why do we bother?</a:t>
            </a:r>
            <a:endParaRPr lang="en-IN" sz="36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6" y="1012808"/>
            <a:ext cx="5964571" cy="5695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8137" y="1467281"/>
            <a:ext cx="5216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What was the mode of tectonism in the early Earth?</a:t>
            </a:r>
          </a:p>
          <a:p>
            <a:pPr marL="514350" indent="-514350">
              <a:buAutoNum type="arabicPeriod"/>
            </a:pPr>
            <a:r>
              <a:rPr lang="en-IN" sz="2800" dirty="0" smtClean="0"/>
              <a:t>Heat pipe</a:t>
            </a:r>
          </a:p>
          <a:p>
            <a:pPr marL="514350" indent="-514350">
              <a:buAutoNum type="arabicPeriod"/>
            </a:pPr>
            <a:r>
              <a:rPr lang="en-IN" sz="2800" dirty="0" smtClean="0"/>
              <a:t>Episodic lid</a:t>
            </a:r>
          </a:p>
          <a:p>
            <a:pPr marL="514350" indent="-514350">
              <a:buAutoNum type="arabicPeriod"/>
            </a:pPr>
            <a:r>
              <a:rPr lang="en-IN" sz="2800" dirty="0" smtClean="0"/>
              <a:t>Squishy plume-lid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648137" y="4430068"/>
            <a:ext cx="4901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Cratons are the natural museum of Earth’s evolutionary history and </a:t>
            </a:r>
            <a:r>
              <a:rPr lang="en-IN" sz="2800" b="1" dirty="0" smtClean="0">
                <a:solidFill>
                  <a:srgbClr val="002060"/>
                </a:solidFill>
              </a:rPr>
              <a:t>a key to understand Archean-</a:t>
            </a:r>
            <a:r>
              <a:rPr lang="en-IN" sz="2800" b="1" dirty="0" err="1" smtClean="0">
                <a:solidFill>
                  <a:srgbClr val="002060"/>
                </a:solidFill>
              </a:rPr>
              <a:t>Hadean</a:t>
            </a:r>
            <a:r>
              <a:rPr lang="en-IN" sz="2800" b="1" dirty="0" smtClean="0">
                <a:solidFill>
                  <a:srgbClr val="002060"/>
                </a:solidFill>
              </a:rPr>
              <a:t> geodynamics.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61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505"/>
            <a:ext cx="8512554" cy="59694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45133" y="2388771"/>
            <a:ext cx="2968282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Tectonic recycling:</a:t>
            </a:r>
          </a:p>
          <a:p>
            <a:r>
              <a:rPr lang="en-IN" sz="2800" dirty="0" smtClean="0"/>
              <a:t>Old lithosphere subducts into mantle, new lithosphere is produced.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700217" y="6488668"/>
            <a:ext cx="282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bg2">
                    <a:lumMod val="50000"/>
                  </a:schemeClr>
                </a:solidFill>
              </a:rPr>
              <a:t>Kellogg et al., 1997, Science</a:t>
            </a:r>
            <a:endParaRPr lang="en-IN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774" y="104932"/>
            <a:ext cx="1035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</a:rPr>
              <a:t>Craton survival: A p</a:t>
            </a:r>
            <a:r>
              <a:rPr lang="en-IN" sz="3600" b="1" dirty="0" smtClean="0">
                <a:solidFill>
                  <a:srgbClr val="002060"/>
                </a:solidFill>
              </a:rPr>
              <a:t>aradox </a:t>
            </a:r>
            <a:r>
              <a:rPr lang="en-IN" sz="3600" b="1" dirty="0" smtClean="0">
                <a:solidFill>
                  <a:srgbClr val="002060"/>
                </a:solidFill>
              </a:rPr>
              <a:t>of plate tectonics</a:t>
            </a:r>
            <a:endParaRPr lang="en-IN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1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2" y="1151198"/>
            <a:ext cx="7868196" cy="56336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8537" y="6488668"/>
            <a:ext cx="226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chemeClr val="bg2">
                    <a:lumMod val="50000"/>
                  </a:schemeClr>
                </a:solidFill>
              </a:rPr>
              <a:t>Muller et al. 2008, G3 </a:t>
            </a:r>
            <a:endParaRPr lang="en-IN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15363" y="2326540"/>
            <a:ext cx="2968282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Age of oceanic plates:</a:t>
            </a:r>
          </a:p>
          <a:p>
            <a:r>
              <a:rPr lang="en-IN" sz="2800" dirty="0" smtClean="0"/>
              <a:t>No oceanic lithosphere is older than ~280 Ma.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44774" y="104932"/>
            <a:ext cx="1035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</a:rPr>
              <a:t>Craton survival: A p</a:t>
            </a:r>
            <a:r>
              <a:rPr lang="en-IN" sz="3600" b="1" dirty="0" smtClean="0">
                <a:solidFill>
                  <a:srgbClr val="002060"/>
                </a:solidFill>
              </a:rPr>
              <a:t>aradox </a:t>
            </a:r>
            <a:r>
              <a:rPr lang="en-IN" sz="3600" b="1" dirty="0" smtClean="0">
                <a:solidFill>
                  <a:srgbClr val="002060"/>
                </a:solidFill>
              </a:rPr>
              <a:t>of plate tectonics</a:t>
            </a:r>
            <a:endParaRPr lang="en-IN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0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4" y="941691"/>
            <a:ext cx="7196910" cy="5546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0690" y="1954321"/>
            <a:ext cx="3943350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Age of continental lithosphere:</a:t>
            </a:r>
          </a:p>
          <a:p>
            <a:r>
              <a:rPr lang="en-IN" sz="2800" dirty="0" smtClean="0"/>
              <a:t>Most common ages are around ~1.5-1.0 Ga.</a:t>
            </a:r>
          </a:p>
          <a:p>
            <a:endParaRPr lang="en-IN" sz="2800" dirty="0"/>
          </a:p>
          <a:p>
            <a:r>
              <a:rPr lang="en-IN" sz="2800" b="1" dirty="0" smtClean="0">
                <a:solidFill>
                  <a:srgbClr val="FF0000"/>
                </a:solidFill>
              </a:rPr>
              <a:t>~5%</a:t>
            </a:r>
            <a:r>
              <a:rPr lang="en-IN" sz="2800" dirty="0" smtClean="0"/>
              <a:t> are older up to ~3.0-3.5 Ga.</a:t>
            </a:r>
            <a:endParaRPr lang="en-IN" sz="2800" dirty="0"/>
          </a:p>
        </p:txBody>
      </p:sp>
      <p:sp>
        <p:nvSpPr>
          <p:cNvPr id="5" name="Rectangle 4"/>
          <p:cNvSpPr/>
          <p:nvPr/>
        </p:nvSpPr>
        <p:spPr>
          <a:xfrm>
            <a:off x="2201719" y="6488668"/>
            <a:ext cx="342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 err="1" smtClean="0">
                <a:solidFill>
                  <a:schemeClr val="bg2">
                    <a:lumMod val="50000"/>
                  </a:schemeClr>
                </a:solidFill>
              </a:rPr>
              <a:t>Poupinet</a:t>
            </a:r>
            <a:r>
              <a:rPr lang="en-IN" i="1" dirty="0" smtClean="0">
                <a:solidFill>
                  <a:schemeClr val="bg2">
                    <a:lumMod val="50000"/>
                  </a:schemeClr>
                </a:solidFill>
              </a:rPr>
              <a:t> and Shapiro, 2009, </a:t>
            </a:r>
            <a:r>
              <a:rPr lang="en-IN" i="1" dirty="0" err="1" smtClean="0">
                <a:solidFill>
                  <a:schemeClr val="bg2">
                    <a:lumMod val="50000"/>
                  </a:schemeClr>
                </a:solidFill>
              </a:rPr>
              <a:t>Lithos</a:t>
            </a:r>
            <a:endParaRPr lang="en-IN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201719" y="1352550"/>
            <a:ext cx="655781" cy="5350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 rot="1303576">
            <a:off x="4133448" y="1482940"/>
            <a:ext cx="542407" cy="5350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5136955" y="1401553"/>
            <a:ext cx="386920" cy="2269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5878369" y="3619499"/>
            <a:ext cx="350981" cy="3632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3445518" y="2628899"/>
            <a:ext cx="354957" cy="3169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4059223" y="3022012"/>
            <a:ext cx="253199" cy="3446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3658693" y="4933949"/>
            <a:ext cx="1732457" cy="2372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2543175" y="3022012"/>
            <a:ext cx="314325" cy="183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344774" y="104932"/>
            <a:ext cx="1035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</a:rPr>
              <a:t>Craton survival: A p</a:t>
            </a:r>
            <a:r>
              <a:rPr lang="en-IN" sz="3600" b="1" dirty="0" smtClean="0">
                <a:solidFill>
                  <a:srgbClr val="002060"/>
                </a:solidFill>
              </a:rPr>
              <a:t>aradox </a:t>
            </a:r>
            <a:r>
              <a:rPr lang="en-IN" sz="3600" b="1" dirty="0" smtClean="0">
                <a:solidFill>
                  <a:srgbClr val="002060"/>
                </a:solidFill>
              </a:rPr>
              <a:t>of plate tectonics</a:t>
            </a:r>
            <a:endParaRPr lang="en-IN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0" y="1214203"/>
            <a:ext cx="9041539" cy="52655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66888" y="2638269"/>
            <a:ext cx="870857" cy="3169006"/>
          </a:xfrm>
          <a:prstGeom prst="rect">
            <a:avLst/>
          </a:prstGeom>
          <a:solidFill>
            <a:schemeClr val="bg1">
              <a:lumMod val="75000"/>
              <a:lumOff val="25000"/>
              <a:alpha val="15000"/>
            </a:schemeClr>
          </a:solidFill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1017472" y="3030539"/>
            <a:ext cx="5355773" cy="776514"/>
            <a:chOff x="2293257" y="3048000"/>
            <a:chExt cx="5413829" cy="776514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2293257" y="3048000"/>
              <a:ext cx="541382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2293257" y="3824514"/>
              <a:ext cx="541382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693777" y="6471789"/>
            <a:ext cx="627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IN" i="1" dirty="0" err="1">
                <a:solidFill>
                  <a:schemeClr val="bg2">
                    <a:lumMod val="50000"/>
                  </a:schemeClr>
                </a:solidFill>
              </a:rPr>
              <a:t>Hawkesworth</a:t>
            </a:r>
            <a:r>
              <a:rPr lang="en-IN" i="1" dirty="0" smtClean="0">
                <a:solidFill>
                  <a:schemeClr val="bg2">
                    <a:lumMod val="50000"/>
                  </a:schemeClr>
                </a:solidFill>
              </a:rPr>
              <a:t>, et al., 2017, </a:t>
            </a:r>
            <a:r>
              <a:rPr lang="en-IN" i="1" dirty="0" err="1" smtClean="0">
                <a:solidFill>
                  <a:schemeClr val="bg2">
                    <a:lumMod val="50000"/>
                  </a:schemeClr>
                </a:solidFill>
              </a:rPr>
              <a:t>Annu</a:t>
            </a:r>
            <a:r>
              <a:rPr lang="en-IN" i="1" dirty="0" smtClean="0">
                <a:solidFill>
                  <a:schemeClr val="bg2">
                    <a:lumMod val="50000"/>
                  </a:schemeClr>
                </a:solidFill>
              </a:rPr>
              <a:t>. Rev. Earth. Planet. Sci.)</a:t>
            </a:r>
            <a:endParaRPr lang="en-IN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14967" y="5650882"/>
            <a:ext cx="5560784" cy="0"/>
          </a:xfrm>
          <a:prstGeom prst="line">
            <a:avLst/>
          </a:prstGeom>
          <a:ln w="571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362243" y="1461311"/>
            <a:ext cx="2681467" cy="35394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002060"/>
                </a:solidFill>
              </a:rPr>
              <a:t>~</a:t>
            </a:r>
            <a:r>
              <a:rPr lang="en-IN" sz="2800" dirty="0" smtClean="0">
                <a:solidFill>
                  <a:srgbClr val="FF0000"/>
                </a:solidFill>
              </a:rPr>
              <a:t>65-70 % </a:t>
            </a:r>
            <a:r>
              <a:rPr lang="en-IN" sz="2800" dirty="0" smtClean="0">
                <a:solidFill>
                  <a:srgbClr val="002060"/>
                </a:solidFill>
              </a:rPr>
              <a:t>volume of present day continental crust was produced by 3 Ga, of which only </a:t>
            </a:r>
            <a:r>
              <a:rPr lang="en-IN" sz="2800" dirty="0" smtClean="0">
                <a:solidFill>
                  <a:srgbClr val="FF0000"/>
                </a:solidFill>
              </a:rPr>
              <a:t>~5% are remaining </a:t>
            </a:r>
            <a:r>
              <a:rPr lang="en-IN" sz="2800" dirty="0" smtClean="0">
                <a:solidFill>
                  <a:srgbClr val="002060"/>
                </a:solidFill>
              </a:rPr>
              <a:t>today!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63230" y="5489659"/>
            <a:ext cx="2261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2060"/>
                </a:solidFill>
              </a:rPr>
              <a:t>How could they survive?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774" y="104932"/>
            <a:ext cx="1035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</a:rPr>
              <a:t>Craton survival: A p</a:t>
            </a:r>
            <a:r>
              <a:rPr lang="en-IN" sz="3600" b="1" dirty="0" smtClean="0">
                <a:solidFill>
                  <a:srgbClr val="002060"/>
                </a:solidFill>
              </a:rPr>
              <a:t>aradox </a:t>
            </a:r>
            <a:r>
              <a:rPr lang="en-IN" sz="3600" b="1" dirty="0" smtClean="0">
                <a:solidFill>
                  <a:srgbClr val="002060"/>
                </a:solidFill>
              </a:rPr>
              <a:t>of plate tectonics</a:t>
            </a:r>
            <a:endParaRPr lang="en-IN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9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78856" y="2177143"/>
            <a:ext cx="9927771" cy="1872343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519712" y="2574705"/>
            <a:ext cx="5646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2060"/>
                </a:solidFill>
              </a:rPr>
              <a:t>Part A </a:t>
            </a:r>
          </a:p>
          <a:p>
            <a:pPr algn="ctr"/>
            <a:r>
              <a:rPr lang="en-IN" sz="3200" b="1" dirty="0" smtClean="0">
                <a:solidFill>
                  <a:srgbClr val="002060"/>
                </a:solidFill>
              </a:rPr>
              <a:t>Survival of cratons</a:t>
            </a:r>
            <a:endParaRPr lang="en-IN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6997</TotalTime>
  <Words>1585</Words>
  <Application>Microsoft Office PowerPoint</Application>
  <PresentationFormat>Widescreen</PresentationFormat>
  <Paragraphs>226</Paragraphs>
  <Slides>38</Slides>
  <Notes>0</Notes>
  <HiddenSlides>1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Vrinda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Jyo</dc:creator>
  <cp:lastModifiedBy>Jyo</cp:lastModifiedBy>
  <cp:revision>74</cp:revision>
  <dcterms:created xsi:type="dcterms:W3CDTF">2021-06-23T16:29:58Z</dcterms:created>
  <dcterms:modified xsi:type="dcterms:W3CDTF">2021-06-28T14:23:59Z</dcterms:modified>
</cp:coreProperties>
</file>